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827" r:id="rId2"/>
  </p:sldMasterIdLst>
  <p:notesMasterIdLst>
    <p:notesMasterId r:id="rId17"/>
  </p:notesMasterIdLst>
  <p:handoutMasterIdLst>
    <p:handoutMasterId r:id="rId18"/>
  </p:handoutMasterIdLst>
  <p:sldIdLst>
    <p:sldId id="844" r:id="rId3"/>
    <p:sldId id="923" r:id="rId4"/>
    <p:sldId id="928" r:id="rId5"/>
    <p:sldId id="958" r:id="rId6"/>
    <p:sldId id="922" r:id="rId7"/>
    <p:sldId id="982" r:id="rId8"/>
    <p:sldId id="984" r:id="rId9"/>
    <p:sldId id="985" r:id="rId10"/>
    <p:sldId id="986" r:id="rId11"/>
    <p:sldId id="987" r:id="rId12"/>
    <p:sldId id="990" r:id="rId13"/>
    <p:sldId id="991" r:id="rId14"/>
    <p:sldId id="992" r:id="rId15"/>
    <p:sldId id="983" r:id="rId16"/>
  </p:sldIdLst>
  <p:sldSz cx="12188825" cy="6858000"/>
  <p:notesSz cx="6858000" cy="9144000"/>
  <p:defaultTextStyle>
    <a:defPPr>
      <a:defRPr lang="en-US"/>
    </a:defPPr>
    <a:lvl1pPr marL="0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orient="horz" pos="623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2175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orient="horz" pos="1019">
          <p15:clr>
            <a:srgbClr val="A4A3A4"/>
          </p15:clr>
        </p15:guide>
        <p15:guide id="7" orient="horz" pos="1981">
          <p15:clr>
            <a:srgbClr val="A4A3A4"/>
          </p15:clr>
        </p15:guide>
        <p15:guide id="8" pos="3839">
          <p15:clr>
            <a:srgbClr val="A4A3A4"/>
          </p15:clr>
        </p15:guide>
        <p15:guide id="9" pos="320">
          <p15:clr>
            <a:srgbClr val="A4A3A4"/>
          </p15:clr>
        </p15:guide>
        <p15:guide id="10" pos="613">
          <p15:clr>
            <a:srgbClr val="A4A3A4"/>
          </p15:clr>
        </p15:guide>
        <p15:guide id="11" pos="7358">
          <p15:clr>
            <a:srgbClr val="A4A3A4"/>
          </p15:clr>
        </p15:guide>
        <p15:guide id="12" pos="1939">
          <p15:clr>
            <a:srgbClr val="A4A3A4"/>
          </p15:clr>
        </p15:guide>
        <p15:guide id="13" pos="70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na Schuler (Bookey Consulting)" initials="DLS" lastIdx="2" clrIdx="0"/>
  <p:cmAuthor id="1" name="Wenwen" initials="WW" lastIdx="1" clrIdx="1"/>
  <p:cmAuthor id="2" name="Soumitra Sengupta" initials="S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F8F200"/>
    <a:srgbClr val="FF3300"/>
    <a:srgbClr val="FF0000"/>
    <a:srgbClr val="D13FA0"/>
    <a:srgbClr val="D246A3"/>
    <a:srgbClr val="8CC63F"/>
    <a:srgbClr val="44C8F5"/>
    <a:srgbClr val="000000"/>
    <a:srgbClr val="C02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981" autoAdjust="0"/>
  </p:normalViewPr>
  <p:slideViewPr>
    <p:cSldViewPr snapToGrid="0">
      <p:cViewPr varScale="1">
        <p:scale>
          <a:sx n="87" d="100"/>
          <a:sy n="87" d="100"/>
        </p:scale>
        <p:origin x="402" y="96"/>
      </p:cViewPr>
      <p:guideLst>
        <p:guide orient="horz" pos="312"/>
        <p:guide orient="horz" pos="623"/>
        <p:guide orient="horz" pos="816"/>
        <p:guide orient="horz" pos="2175"/>
        <p:guide orient="horz" pos="4200"/>
        <p:guide orient="horz" pos="1019"/>
        <p:guide orient="horz" pos="1981"/>
        <p:guide pos="3839"/>
        <p:guide pos="320"/>
        <p:guide pos="613"/>
        <p:guide pos="7358"/>
        <p:guide pos="1939"/>
        <p:guide pos="70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>
        <p:scale>
          <a:sx n="84" d="100"/>
          <a:sy n="84" d="100"/>
        </p:scale>
        <p:origin x="-195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Windows Phone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198-D814-4F07-A84F-942E63C84983}" type="datetimeFigureOut">
              <a:rPr lang="en-US" smtClean="0">
                <a:latin typeface="Segoe UI" pitchFamily="34" charset="0"/>
              </a:rPr>
              <a:pPr/>
              <a:t>2/10/2016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>
                <a:latin typeface="Segoe UI" pitchFamily="34" charset="0"/>
              </a:rPr>
              <a:pPr/>
              <a:t>‹N›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8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Windows Phone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7C3FBCD4-166E-446F-AF18-7D4A0CF9AEF6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8B263312-38AA-4E1E-B2B5-0F8F122B24F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212963" indent="-105820" algn="l" defTabSz="91428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328043" indent="-115080" algn="l" defTabSz="91428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482806" indent="-146826" algn="l" defTabSz="91428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615082" indent="-115080" algn="l" defTabSz="91428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2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0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1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7726" y="989015"/>
            <a:ext cx="8124788" cy="102078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 spc="-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726" y="2030330"/>
            <a:ext cx="8124788" cy="461665"/>
          </a:xfrm>
        </p:spPr>
        <p:txBody>
          <a:bodyPr vert="horz" wrap="square" lIns="0" tIns="0" rIns="0" bIns="0" rtlCol="0">
            <a:noAutofit/>
          </a:bodyPr>
          <a:lstStyle>
            <a:lvl1pPr marL="0" indent="0" algn="l" defTabSz="914287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lang="en-US" sz="2800" kern="1200" dirty="0">
                <a:solidFill>
                  <a:schemeClr val="accent4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8" y="4657060"/>
            <a:ext cx="11173090" cy="1286541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6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19F9CAD7-2EBA-4FE8-98CB-667D76ED215F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82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8" y="4657060"/>
            <a:ext cx="11173090" cy="128654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6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40325A17-9F74-46DC-BA96-762BBA7B2890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0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8" y="4657060"/>
            <a:ext cx="11173090" cy="1286541"/>
          </a:xfr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6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268BB3D7-213D-4212-89F4-246555852B5C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2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8" y="4657060"/>
            <a:ext cx="11173090" cy="128654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6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69406A0F-4253-4767-8E06-1D453CFF5DA0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29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1218936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1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9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6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7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34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415" y="1617665"/>
            <a:ext cx="10239100" cy="600243"/>
          </a:xfrm>
        </p:spPr>
        <p:txBody>
          <a:bodyPr vert="horz" wrap="square" lIns="0" tIns="0" rIns="0" bIns="0" rtlCol="0" anchor="t">
            <a:noAutofit/>
          </a:bodyPr>
          <a:lstStyle>
            <a:lvl1pPr algn="l" defTabSz="9142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51" baseline="0" dirty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415" y="2227636"/>
            <a:ext cx="10239100" cy="917203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287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lang="en-US" sz="2000" kern="1200" dirty="0">
                <a:gradFill>
                  <a:gsLst>
                    <a:gs pos="0">
                      <a:schemeClr val="accent4"/>
                    </a:gs>
                    <a:gs pos="86000">
                      <a:schemeClr val="accent4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8297" y="5761525"/>
            <a:ext cx="10250815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67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1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uc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483635"/>
            <a:ext cx="9323387" cy="68205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6400" baseline="0"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71" y="4666073"/>
            <a:ext cx="9323389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6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7868" y="1382071"/>
            <a:ext cx="11206430" cy="284790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1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3300" b="0" i="0" u="none" strike="noStrike" kern="1200" cap="none" spc="-200" normalizeH="0" baseline="0" noProof="0" dirty="0" smtClean="0">
                <a:ln w="11430"/>
                <a:gradFill>
                  <a:gsLst>
                    <a:gs pos="0">
                      <a:schemeClr val="tx2"/>
                    </a:gs>
                    <a:gs pos="99000">
                      <a:schemeClr val="tx2"/>
                    </a:gs>
                  </a:gsLst>
                  <a:lin ang="5400000"/>
                </a:gradFill>
                <a:effectLst/>
                <a:uLnTx/>
                <a:uFillTx/>
                <a:latin typeface="Segoe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45" y="6540417"/>
            <a:ext cx="1954510" cy="2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12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94" y="431801"/>
            <a:ext cx="11149013" cy="923331"/>
          </a:xfrm>
        </p:spPr>
        <p:txBody>
          <a:bodyPr/>
          <a:lstStyle>
            <a:lvl1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61" y="1905005"/>
            <a:ext cx="11149013" cy="2609945"/>
          </a:xfrm>
        </p:spPr>
        <p:txBody>
          <a:bodyPr/>
          <a:lstStyle>
            <a:lvl1pPr>
              <a:lnSpc>
                <a:spcPct val="90000"/>
              </a:lnSpc>
              <a:defRPr sz="4300"/>
            </a:lvl1pPr>
            <a:lvl2pPr>
              <a:lnSpc>
                <a:spcPct val="90000"/>
              </a:lnSpc>
              <a:defRPr sz="4300"/>
            </a:lvl2pPr>
            <a:lvl3pPr>
              <a:lnSpc>
                <a:spcPct val="90000"/>
              </a:lnSpc>
              <a:defRPr sz="4300"/>
            </a:lvl3pPr>
            <a:lvl4pPr>
              <a:lnSpc>
                <a:spcPct val="90000"/>
              </a:lnSpc>
              <a:defRPr sz="4300"/>
            </a:lvl4pPr>
            <a:lvl5pPr>
              <a:lnSpc>
                <a:spcPct val="90000"/>
              </a:lnSpc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715394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6BBD46"/>
                    </a:gs>
                    <a:gs pos="100000">
                      <a:srgbClr val="6BBD46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0618" y="6446234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/>
                </a:solidFill>
              </a:rPr>
              <a:pPr/>
              <a:t>‹N›</a:t>
            </a:fld>
            <a:endParaRPr lang="en-US" dirty="0">
              <a:solidFill>
                <a:srgbClr val="737373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9258" y="6486928"/>
            <a:ext cx="2459559" cy="124651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6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94" y="431801"/>
            <a:ext cx="11149013" cy="923331"/>
          </a:xfrm>
        </p:spPr>
        <p:txBody>
          <a:bodyPr/>
          <a:lstStyle>
            <a:lvl1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61" y="1905005"/>
            <a:ext cx="11149013" cy="2609945"/>
          </a:xfrm>
        </p:spPr>
        <p:txBody>
          <a:bodyPr/>
          <a:lstStyle>
            <a:lvl1pPr>
              <a:lnSpc>
                <a:spcPct val="90000"/>
              </a:lnSpc>
              <a:defRPr sz="4300"/>
            </a:lvl1pPr>
            <a:lvl2pPr>
              <a:lnSpc>
                <a:spcPct val="90000"/>
              </a:lnSpc>
              <a:defRPr sz="4300"/>
            </a:lvl2pPr>
            <a:lvl3pPr>
              <a:lnSpc>
                <a:spcPct val="90000"/>
              </a:lnSpc>
              <a:defRPr sz="4300"/>
            </a:lvl3pPr>
            <a:lvl4pPr>
              <a:lnSpc>
                <a:spcPct val="90000"/>
              </a:lnSpc>
              <a:defRPr sz="4300"/>
            </a:lvl4pPr>
            <a:lvl5pPr>
              <a:lnSpc>
                <a:spcPct val="90000"/>
              </a:lnSpc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715394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6BBD46"/>
                    </a:gs>
                    <a:gs pos="100000">
                      <a:srgbClr val="6BBD46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0618" y="6446234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/>
                </a:solidFill>
              </a:rPr>
              <a:pPr/>
              <a:t>‹N›</a:t>
            </a:fld>
            <a:endParaRPr lang="en-US" dirty="0">
              <a:solidFill>
                <a:srgbClr val="737373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9258" y="6486928"/>
            <a:ext cx="2459559" cy="124651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9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94" y="431801"/>
            <a:ext cx="11149013" cy="923331"/>
          </a:xfrm>
        </p:spPr>
        <p:txBody>
          <a:bodyPr/>
          <a:lstStyle>
            <a:lvl1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61" y="1905005"/>
            <a:ext cx="11149013" cy="2609945"/>
          </a:xfrm>
        </p:spPr>
        <p:txBody>
          <a:bodyPr/>
          <a:lstStyle>
            <a:lvl1pPr>
              <a:lnSpc>
                <a:spcPct val="90000"/>
              </a:lnSpc>
              <a:defRPr sz="4300"/>
            </a:lvl1pPr>
            <a:lvl2pPr>
              <a:lnSpc>
                <a:spcPct val="90000"/>
              </a:lnSpc>
              <a:defRPr sz="4300"/>
            </a:lvl2pPr>
            <a:lvl3pPr>
              <a:lnSpc>
                <a:spcPct val="90000"/>
              </a:lnSpc>
              <a:defRPr sz="4300"/>
            </a:lvl3pPr>
            <a:lvl4pPr>
              <a:lnSpc>
                <a:spcPct val="90000"/>
              </a:lnSpc>
              <a:defRPr sz="4300"/>
            </a:lvl4pPr>
            <a:lvl5pPr>
              <a:lnSpc>
                <a:spcPct val="90000"/>
              </a:lnSpc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715394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6BBD46"/>
                    </a:gs>
                    <a:gs pos="100000">
                      <a:srgbClr val="6BBD46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0618" y="6446234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/>
                </a:solidFill>
              </a:rPr>
              <a:pPr/>
              <a:t>‹N›</a:t>
            </a:fld>
            <a:endParaRPr lang="en-US" dirty="0">
              <a:solidFill>
                <a:srgbClr val="737373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9258" y="6486928"/>
            <a:ext cx="2459559" cy="124651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10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0"/>
            <a:ext cx="11149013" cy="830997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869" y="1905002"/>
            <a:ext cx="11149013" cy="2609945"/>
          </a:xfrm>
        </p:spPr>
        <p:txBody>
          <a:bodyPr/>
          <a:lstStyle>
            <a:lvl1pPr marL="463451" indent="-463451">
              <a:defRPr sz="4300"/>
            </a:lvl1pPr>
            <a:lvl2pPr marL="992502" indent="-378802">
              <a:defRPr sz="4300"/>
            </a:lvl2pPr>
            <a:lvl3pPr marL="1523669" indent="-383034">
              <a:defRPr sz="4300"/>
            </a:lvl3pPr>
            <a:lvl4pPr marL="1987120" indent="-308966">
              <a:defRPr sz="4300"/>
            </a:lvl4pPr>
            <a:lvl5pPr marL="2437872" indent="-298385"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8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869" y="431802"/>
            <a:ext cx="11149013" cy="49859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15392" y="6420023"/>
            <a:ext cx="4064737" cy="3077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r" defTabSz="1218936"/>
            <a:r>
              <a:rPr lang="en-US" sz="120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Segoe"/>
              </a:rPr>
              <a:t>Windows Phone </a:t>
            </a:r>
            <a:r>
              <a:rPr lang="en-US" sz="1200" dirty="0" smtClean="0">
                <a:gradFill>
                  <a:gsLst>
                    <a:gs pos="0">
                      <a:srgbClr val="737373"/>
                    </a:gs>
                    <a:gs pos="100000">
                      <a:srgbClr val="737373"/>
                    </a:gs>
                  </a:gsLst>
                  <a:lin ang="5400000" scaled="0"/>
                </a:gradFill>
                <a:cs typeface="Segoe"/>
              </a:rPr>
              <a:t>Microsoft confidential. </a:t>
            </a:r>
            <a:endParaRPr lang="en-US" sz="1200" dirty="0">
              <a:gradFill>
                <a:gsLst>
                  <a:gs pos="0">
                    <a:srgbClr val="737373"/>
                  </a:gs>
                  <a:gs pos="100000">
                    <a:srgbClr val="737373"/>
                  </a:gs>
                </a:gsLst>
                <a:lin ang="5400000" scaled="0"/>
              </a:gradFill>
              <a:cs typeface="Sego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271031BA-9959-4FE2-909F-37D65262A7B4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817" y="6430492"/>
            <a:ext cx="2459559" cy="228600"/>
          </a:xfrm>
        </p:spPr>
        <p:txBody>
          <a:bodyPr anchor="ctr"/>
          <a:lstStyle>
            <a:lvl1pPr marL="0" indent="0" algn="l" defTabSz="1218887" rtl="0" eaLnBrk="1" latinLnBrk="0" hangingPunct="1">
              <a:buNone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1218887" rtl="0" eaLnBrk="1" latinLnBrk="0" hangingPunct="1"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1218887" rtl="0" eaLnBrk="1" latinLnBrk="0" hangingPunct="1">
              <a:buNone/>
              <a:defRPr lang="en-US" sz="12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18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924257" y="3558123"/>
            <a:ext cx="11276779" cy="542952"/>
          </a:xfrm>
        </p:spPr>
        <p:txBody>
          <a:bodyPr>
            <a:norm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Session Name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911194" y="4173083"/>
            <a:ext cx="11276779" cy="504056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Presenter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911194" y="4821155"/>
            <a:ext cx="11276779" cy="1008112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1266" y="4365104"/>
            <a:ext cx="2709866" cy="123110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defTabSz="1218987"/>
            <a:r>
              <a:rPr lang="en-US" sz="7200" b="1" dirty="0" smtClean="0">
                <a:solidFill>
                  <a:prstClr val="white"/>
                </a:solidFill>
              </a:rPr>
              <a:t>DEMO</a:t>
            </a:r>
            <a:endParaRPr lang="en-US" sz="7200" b="1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31258" y="5157192"/>
            <a:ext cx="10969943" cy="792088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2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228602"/>
            <a:ext cx="11173090" cy="553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868" y="989015"/>
            <a:ext cx="11173090" cy="1967719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4pPr>
              <a:defRPr sz="23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987427"/>
            <a:ext cx="11173090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508932" y="381000"/>
            <a:ext cx="11170974" cy="580072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52" tIns="45727" rIns="91452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2358" y="830519"/>
            <a:ext cx="9824110" cy="4901688"/>
          </a:xfrm>
        </p:spPr>
        <p:txBody>
          <a:bodyPr anchor="ctr" anchorCtr="0">
            <a:noAutofit/>
          </a:bodyPr>
          <a:lstStyle>
            <a:lvl1pPr algn="l">
              <a:defRPr sz="80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09A57E61-68E4-470C-86B9-1979713D7E67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2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508932" y="381000"/>
            <a:ext cx="11170974" cy="5800725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52" tIns="45727" rIns="91452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2358" y="830519"/>
            <a:ext cx="9824110" cy="4901688"/>
          </a:xfrm>
        </p:spPr>
        <p:txBody>
          <a:bodyPr anchor="ctr" anchorCtr="0">
            <a:noAutofit/>
          </a:bodyPr>
          <a:lstStyle>
            <a:lvl1pPr algn="l">
              <a:defRPr sz="80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D6D8BADD-2C7C-446D-BA5C-3B7526A214A8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7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508932" y="381000"/>
            <a:ext cx="11170974" cy="5800725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52" tIns="45727" rIns="91452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2358" y="830519"/>
            <a:ext cx="9824110" cy="4901688"/>
          </a:xfrm>
        </p:spPr>
        <p:txBody>
          <a:bodyPr anchor="ctr" anchorCtr="0">
            <a:noAutofit/>
          </a:bodyPr>
          <a:lstStyle>
            <a:lvl1pPr algn="l">
              <a:defRPr sz="80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F092B8EF-AA9E-4D78-AB11-0F7584EC55DD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4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508932" y="381000"/>
            <a:ext cx="11170974" cy="58007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52" tIns="45727" rIns="91452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2358" y="830519"/>
            <a:ext cx="9824110" cy="4901688"/>
          </a:xfrm>
        </p:spPr>
        <p:txBody>
          <a:bodyPr anchor="ctr" anchorCtr="0">
            <a:noAutofit/>
          </a:bodyPr>
          <a:lstStyle>
            <a:lvl1pPr algn="l">
              <a:defRPr sz="80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146" y="6430496"/>
            <a:ext cx="1464625" cy="242681"/>
          </a:xfrm>
          <a:prstGeom prst="rect">
            <a:avLst/>
          </a:prstGeom>
        </p:spPr>
        <p:txBody>
          <a:bodyPr/>
          <a:lstStyle/>
          <a:p>
            <a:fld id="{79688575-F723-4A56-AA6F-1450A01FC623}" type="datetime1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2/10/2016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4765" y="6430496"/>
            <a:ext cx="3859795" cy="2426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868" y="6387690"/>
            <a:ext cx="453426" cy="3282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37373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en-US" dirty="0">
              <a:solidFill>
                <a:srgbClr val="73737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868" y="228602"/>
            <a:ext cx="11172958" cy="553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989015"/>
            <a:ext cx="11172958" cy="196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4" r:id="rId2"/>
    <p:sldLayoutId id="2147483696" r:id="rId3"/>
    <p:sldLayoutId id="2147483700" r:id="rId4"/>
    <p:sldLayoutId id="2147483703" r:id="rId5"/>
    <p:sldLayoutId id="2147483743" r:id="rId6"/>
    <p:sldLayoutId id="2147483744" r:id="rId7"/>
    <p:sldLayoutId id="2147483745" r:id="rId8"/>
    <p:sldLayoutId id="2147483746" r:id="rId9"/>
    <p:sldLayoutId id="2147483751" r:id="rId10"/>
    <p:sldLayoutId id="2147483752" r:id="rId11"/>
    <p:sldLayoutId id="2147483753" r:id="rId12"/>
    <p:sldLayoutId id="2147483754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826" r:id="rId28"/>
    <p:sldLayoutId id="2147483825" r:id="rId2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287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1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35" indent="-460335" algn="l" defTabSz="914287" rtl="0" eaLnBrk="1" latinLnBrk="0" hangingPunct="1">
        <a:lnSpc>
          <a:spcPct val="90000"/>
        </a:lnSpc>
        <a:spcBef>
          <a:spcPct val="20000"/>
        </a:spcBef>
        <a:buSzPct val="100000"/>
        <a:buFontTx/>
        <a:buBlip>
          <a:blip r:embed="rId31"/>
        </a:buBlip>
        <a:defRPr lang="en-US" sz="2800" kern="1200" dirty="0" smtClean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0" scaled="0"/>
          </a:gradFill>
          <a:latin typeface="+mj-lt"/>
          <a:ea typeface="+mn-ea"/>
          <a:cs typeface="+mn-cs"/>
        </a:defRPr>
      </a:lvl1pPr>
      <a:lvl2pPr marL="855593" indent="-395256" algn="l" defTabSz="914287" rtl="0" eaLnBrk="1" latinLnBrk="0" hangingPunct="1">
        <a:lnSpc>
          <a:spcPct val="90000"/>
        </a:lnSpc>
        <a:spcBef>
          <a:spcPct val="20000"/>
        </a:spcBef>
        <a:buSzPct val="100000"/>
        <a:buFontTx/>
        <a:buBlip>
          <a:blip r:embed="rId31"/>
        </a:buBlip>
        <a:defRPr lang="en-US" sz="2700" kern="1200" dirty="0" smtClean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0" scaled="0"/>
          </a:gradFill>
          <a:latin typeface="+mj-lt"/>
          <a:ea typeface="+mn-ea"/>
          <a:cs typeface="+mn-cs"/>
        </a:defRPr>
      </a:lvl2pPr>
      <a:lvl3pPr marL="1258784" indent="-403191" algn="l" defTabSz="914287" rtl="0" eaLnBrk="1" latinLnBrk="0" hangingPunct="1">
        <a:lnSpc>
          <a:spcPct val="90000"/>
        </a:lnSpc>
        <a:spcBef>
          <a:spcPct val="20000"/>
        </a:spcBef>
        <a:buSzPct val="100000"/>
        <a:buFontTx/>
        <a:buBlip>
          <a:blip r:embed="rId31"/>
        </a:buBlip>
        <a:defRPr lang="en-US" sz="2400" kern="1200" dirty="0" smtClean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0" scaled="0"/>
          </a:gradFill>
          <a:latin typeface="+mj-lt"/>
          <a:ea typeface="+mn-ea"/>
          <a:cs typeface="+mn-cs"/>
        </a:defRPr>
      </a:lvl3pPr>
      <a:lvl4pPr marL="1604828" indent="-346046" algn="l" defTabSz="914287" rtl="0" eaLnBrk="1" latinLnBrk="0" hangingPunct="1">
        <a:lnSpc>
          <a:spcPct val="90000"/>
        </a:lnSpc>
        <a:spcBef>
          <a:spcPct val="20000"/>
        </a:spcBef>
        <a:buSzPct val="100000"/>
        <a:buFontTx/>
        <a:buBlip>
          <a:blip r:embed="rId31"/>
        </a:buBlip>
        <a:defRPr lang="en-US" sz="2300" kern="1200" dirty="0" smtClean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0" scaled="0"/>
          </a:gradFill>
          <a:latin typeface="+mj-lt"/>
          <a:ea typeface="+mn-ea"/>
          <a:cs typeface="+mn-cs"/>
        </a:defRPr>
      </a:lvl4pPr>
      <a:lvl5pPr marL="1941351" indent="-336522" algn="l" defTabSz="914287" rtl="0" eaLnBrk="1" latinLnBrk="0" hangingPunct="1">
        <a:lnSpc>
          <a:spcPct val="90000"/>
        </a:lnSpc>
        <a:spcBef>
          <a:spcPct val="20000"/>
        </a:spcBef>
        <a:buSzPct val="100000"/>
        <a:buFontTx/>
        <a:buBlip>
          <a:blip r:embed="rId31"/>
        </a:buBlip>
        <a:defRPr lang="en-US" sz="2000" kern="1200" dirty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0" scaled="0"/>
          </a:gradFill>
          <a:latin typeface="+mj-lt"/>
          <a:ea typeface="+mn-ea"/>
          <a:cs typeface="+mn-cs"/>
        </a:defRPr>
      </a:lvl5pPr>
      <a:lvl6pPr marL="251429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5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E09F-3103-4238-B41D-2EF79FFD2D77}" type="datetimeFigureOut">
              <a:rPr lang="it-IT" smtClean="0"/>
              <a:pPr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4BDB-95E5-497C-831B-2B327E2A4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19" y="284854"/>
            <a:ext cx="6096000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7165" y="3284032"/>
            <a:ext cx="8060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err="1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Cos’è</a:t>
            </a:r>
            <a:r>
              <a:rPr lang="en-GB" sz="5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5400" dirty="0" err="1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il</a:t>
            </a:r>
            <a:r>
              <a:rPr lang="en-GB" sz="5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Social Engineering e </a:t>
            </a:r>
          </a:p>
          <a:p>
            <a:pPr algn="ctr"/>
            <a:r>
              <a:rPr lang="en-GB" sz="5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come </a:t>
            </a:r>
            <a:r>
              <a:rPr lang="en-GB" sz="5400" dirty="0" err="1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funziona</a:t>
            </a:r>
            <a:r>
              <a:rPr lang="en-GB" sz="5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5400" dirty="0" err="1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il</a:t>
            </a:r>
            <a:r>
              <a:rPr lang="en-GB" sz="5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Phishing?</a:t>
            </a:r>
          </a:p>
        </p:txBody>
      </p:sp>
    </p:spTree>
    <p:extLst>
      <p:ext uri="{BB962C8B-B14F-4D97-AF65-F5344CB8AC3E}">
        <p14:creationId xmlns:p14="http://schemas.microsoft.com/office/powerpoint/2010/main" val="6580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100" y="1268760"/>
            <a:ext cx="8786813" cy="4320480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000" dirty="0"/>
              <a:t>Web, web everywhere!</a:t>
            </a:r>
          </a:p>
          <a:p>
            <a:pPr lvl="1"/>
            <a:r>
              <a:rPr lang="en-GB" sz="2000" dirty="0"/>
              <a:t>According to </a:t>
            </a:r>
            <a:r>
              <a:rPr lang="en-GB" sz="2000" b="1" dirty="0"/>
              <a:t>Symantec</a:t>
            </a:r>
            <a:r>
              <a:rPr lang="en-GB" sz="2000" dirty="0"/>
              <a:t>, 76% of analysed Web Applications has vulnerabilities,</a:t>
            </a:r>
            <a:br>
              <a:rPr lang="en-GB" sz="2000" dirty="0"/>
            </a:br>
            <a:r>
              <a:rPr lang="en-GB" sz="2000" dirty="0"/>
              <a:t>which 20% are critical</a:t>
            </a:r>
          </a:p>
          <a:p>
            <a:pPr lvl="1"/>
            <a:r>
              <a:rPr lang="en-GB" sz="2000" b="1" dirty="0"/>
              <a:t>6.549</a:t>
            </a:r>
            <a:r>
              <a:rPr lang="en-GB" sz="2000" dirty="0"/>
              <a:t> </a:t>
            </a:r>
            <a:r>
              <a:rPr lang="en-GB" sz="2000" b="1" dirty="0"/>
              <a:t>new vulnerabilities </a:t>
            </a:r>
            <a:r>
              <a:rPr lang="en-GB" sz="2000" dirty="0"/>
              <a:t>discovered (known</a:t>
            </a:r>
            <a:r>
              <a:rPr lang="en-GB" sz="2000" dirty="0" smtClean="0"/>
              <a:t>)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Top 5 Vulnerabilities found</a:t>
            </a:r>
          </a:p>
          <a:p>
            <a:pPr lvl="1">
              <a:buFont typeface="+mj-lt"/>
              <a:buAutoNum type="arabicPeriod"/>
            </a:pPr>
            <a:r>
              <a:rPr lang="en-GB" sz="2000" dirty="0"/>
              <a:t>SSL/TLS Poodle Vulnerability</a:t>
            </a:r>
          </a:p>
          <a:p>
            <a:pPr lvl="1">
              <a:buFont typeface="+mj-lt"/>
              <a:buAutoNum type="arabicPeriod"/>
            </a:pPr>
            <a:r>
              <a:rPr lang="en-GB" sz="2000" dirty="0"/>
              <a:t>XSS (Cross-Site Scripting)</a:t>
            </a:r>
          </a:p>
          <a:p>
            <a:pPr lvl="1">
              <a:buFont typeface="+mj-lt"/>
              <a:buAutoNum type="arabicPeriod"/>
            </a:pPr>
            <a:r>
              <a:rPr lang="en-GB" sz="2000" dirty="0"/>
              <a:t>SSL v2 support</a:t>
            </a:r>
          </a:p>
          <a:p>
            <a:pPr lvl="1">
              <a:buFont typeface="+mj-lt"/>
              <a:buAutoNum type="arabicPeriod"/>
            </a:pPr>
            <a:r>
              <a:rPr lang="en-GB" sz="2000" dirty="0"/>
              <a:t>SSL weak cipher suites supported</a:t>
            </a:r>
          </a:p>
          <a:p>
            <a:pPr lvl="1">
              <a:buFont typeface="+mj-lt"/>
              <a:buAutoNum type="arabicPeriod"/>
            </a:pPr>
            <a:r>
              <a:rPr lang="en-GB" sz="2000" dirty="0"/>
              <a:t>Invalid SSL certificate </a:t>
            </a:r>
            <a:r>
              <a:rPr lang="en-GB" sz="2000" dirty="0" smtClean="0"/>
              <a:t>chain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 smtClean="0"/>
              <a:t>2015 </a:t>
            </a:r>
            <a:r>
              <a:rPr lang="en-GB" sz="2000" dirty="0"/>
              <a:t>is the year of </a:t>
            </a:r>
            <a:r>
              <a:rPr lang="en-GB" sz="2000" dirty="0" err="1" smtClean="0"/>
              <a:t>Cryptolocker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53F-AB58-BB40-B1E5-B3CC067F59C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Panoramica principali minacce 2015</a:t>
            </a:r>
            <a:endParaRPr lang="it-IT" sz="3600" dirty="0" smtClean="0"/>
          </a:p>
        </p:txBody>
      </p:sp>
      <p:sp>
        <p:nvSpPr>
          <p:cNvPr id="8" name="AutoShape 2" descr="Risultati immagini per cryptolo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ryptoloc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70" y="4334497"/>
            <a:ext cx="2790825" cy="16383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53F-AB58-BB40-B1E5-B3CC067F59C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571" b="9785"/>
          <a:stretch/>
        </p:blipFill>
        <p:spPr>
          <a:xfrm>
            <a:off x="1522412" y="1234728"/>
            <a:ext cx="9157387" cy="4896544"/>
          </a:xfrm>
          <a:prstGeom prst="rect">
            <a:avLst/>
          </a:prstGeom>
        </p:spPr>
      </p:pic>
      <p:sp>
        <p:nvSpPr>
          <p:cNvPr id="5" name="AutoShape 2" descr="Risultati immagini per cryptolo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Mappa di concentrazione attacchi 2015</a:t>
            </a:r>
            <a:endParaRPr lang="it-IT" sz="3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1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100" y="1268760"/>
            <a:ext cx="8786813" cy="4320480"/>
          </a:xfrm>
        </p:spPr>
        <p:txBody>
          <a:bodyPr anchor="t">
            <a:normAutofit/>
          </a:bodyPr>
          <a:lstStyle/>
          <a:p>
            <a:r>
              <a:rPr lang="en-GB" sz="2400" dirty="0"/>
              <a:t>That’s not just a story</a:t>
            </a:r>
          </a:p>
          <a:p>
            <a:r>
              <a:rPr lang="en-GB" sz="2400" dirty="0"/>
              <a:t>November 2014 – Sony Pictures got hacked</a:t>
            </a:r>
          </a:p>
          <a:p>
            <a:r>
              <a:rPr lang="en-GB" sz="2400" dirty="0"/>
              <a:t>Cyber criminals violated Sony Pictures corporate network</a:t>
            </a:r>
          </a:p>
          <a:p>
            <a:r>
              <a:rPr lang="en-GB" sz="2400" dirty="0"/>
              <a:t>Terabytes of data stolen and released</a:t>
            </a:r>
            <a:br>
              <a:rPr lang="en-GB" sz="2400" dirty="0"/>
            </a:br>
            <a:r>
              <a:rPr lang="en-GB" sz="2400" dirty="0"/>
              <a:t>on the Internet</a:t>
            </a:r>
          </a:p>
          <a:p>
            <a:r>
              <a:rPr lang="en-GB" sz="2400" dirty="0"/>
              <a:t>Confidential information leaked</a:t>
            </a:r>
          </a:p>
          <a:p>
            <a:r>
              <a:rPr lang="en-GB" sz="2400" dirty="0"/>
              <a:t>Days of downtime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53F-AB58-BB40-B1E5-B3CC067F59C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206539"/>
            <a:ext cx="4324238" cy="32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Attacco Sony</a:t>
            </a:r>
            <a:endParaRPr lang="it-IT" sz="3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100" y="1776760"/>
            <a:ext cx="8786813" cy="4320480"/>
          </a:xfrm>
        </p:spPr>
        <p:txBody>
          <a:bodyPr anchor="t">
            <a:normAutofit/>
          </a:bodyPr>
          <a:lstStyle/>
          <a:p>
            <a:r>
              <a:rPr lang="en-GB" sz="2000" dirty="0"/>
              <a:t>July 2015 – Hacking Team got hacked</a:t>
            </a:r>
          </a:p>
          <a:p>
            <a:r>
              <a:rPr lang="en-GB" sz="2000" dirty="0"/>
              <a:t>More than 400GB of data leaked and downloadable via torrent</a:t>
            </a:r>
          </a:p>
          <a:p>
            <a:pPr lvl="1"/>
            <a:r>
              <a:rPr lang="en-GB" sz="2000" dirty="0"/>
              <a:t>Emails, orders, invoices</a:t>
            </a:r>
          </a:p>
          <a:p>
            <a:pPr lvl="1"/>
            <a:r>
              <a:rPr lang="en-GB" sz="2000" b="1" dirty="0"/>
              <a:t>Source code, exploits</a:t>
            </a:r>
          </a:p>
          <a:p>
            <a:r>
              <a:rPr lang="en-GB" sz="2000" dirty="0"/>
              <a:t>Customers’ services became</a:t>
            </a:r>
            <a:br>
              <a:rPr lang="en-GB" sz="2000" dirty="0"/>
            </a:br>
            <a:r>
              <a:rPr lang="en-GB" sz="2000" dirty="0"/>
              <a:t>unusable</a:t>
            </a:r>
          </a:p>
          <a:p>
            <a:r>
              <a:rPr lang="en-GB" sz="2000" dirty="0"/>
              <a:t>Financial damage: probably </a:t>
            </a:r>
            <a:br>
              <a:rPr lang="en-GB" sz="2000" dirty="0"/>
            </a:br>
            <a:r>
              <a:rPr lang="en-GB" sz="2000" dirty="0"/>
              <a:t>millions of euro</a:t>
            </a:r>
          </a:p>
          <a:p>
            <a:r>
              <a:rPr lang="en-GB" sz="2000" dirty="0"/>
              <a:t>Reputational damage: priceless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53F-AB58-BB40-B1E5-B3CC067F59C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3074" name="Picture 2" descr="http://www.heise.de/imgs/18/1/5/4/1/4/2/4/hacked_team-c2d0ab46c07b53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2873896"/>
            <a:ext cx="4930443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Attacco </a:t>
            </a:r>
            <a:r>
              <a:rPr lang="it-IT" sz="3600" dirty="0" err="1" smtClean="0"/>
              <a:t>HackingTeam</a:t>
            </a:r>
            <a:endParaRPr lang="it-IT" sz="3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Conoscere per prevenire</a:t>
            </a:r>
            <a:endParaRPr lang="it-IT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9302" y="2357649"/>
            <a:ext cx="10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 </a:t>
            </a:r>
            <a:r>
              <a:rPr lang="it-IT" sz="2400" dirty="0"/>
              <a:t>sono due principali metodi per </a:t>
            </a:r>
            <a:r>
              <a:rPr lang="it-IT" sz="2400" dirty="0" smtClean="0"/>
              <a:t>difendersi: </a:t>
            </a:r>
            <a:endParaRPr lang="it-IT" sz="2400" dirty="0" smtClean="0"/>
          </a:p>
          <a:p>
            <a:endParaRPr lang="it-IT" sz="2400" dirty="0" smtClean="0"/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Formazione</a:t>
            </a:r>
            <a:r>
              <a:rPr lang="it-IT" sz="2400" dirty="0" smtClean="0"/>
              <a:t>: </a:t>
            </a:r>
            <a:r>
              <a:rPr lang="it-IT" sz="2400" dirty="0"/>
              <a:t>conoscere il fenomeno e i sui metodi resta il miglior modo per </a:t>
            </a:r>
            <a:r>
              <a:rPr lang="it-IT" sz="2400" dirty="0" smtClean="0"/>
              <a:t>difendersi</a:t>
            </a:r>
          </a:p>
          <a:p>
            <a:pPr marL="342900" indent="-342900" algn="just">
              <a:buFont typeface="Wingdings" charset="2"/>
              <a:buChar char="§"/>
            </a:pPr>
            <a:endParaRPr lang="it-IT" sz="2400" dirty="0"/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Simulazione di attacchi: </a:t>
            </a:r>
            <a:r>
              <a:rPr lang="it-IT" sz="2400" dirty="0"/>
              <a:t>c</a:t>
            </a:r>
            <a:r>
              <a:rPr lang="it-IT" sz="2400" dirty="0" smtClean="0"/>
              <a:t>reare </a:t>
            </a:r>
            <a:r>
              <a:rPr lang="it-IT" sz="2400" dirty="0"/>
              <a:t>false </a:t>
            </a:r>
            <a:r>
              <a:rPr lang="it-IT" sz="2400" i="1" dirty="0"/>
              <a:t>campagne di </a:t>
            </a:r>
            <a:r>
              <a:rPr lang="it-IT" sz="2400" i="1" dirty="0" err="1"/>
              <a:t>phishing</a:t>
            </a:r>
            <a:r>
              <a:rPr lang="it-IT" sz="2400" b="1" i="1" dirty="0"/>
              <a:t> </a:t>
            </a:r>
            <a:r>
              <a:rPr lang="it-IT" sz="2400" dirty="0" smtClean="0"/>
              <a:t>per addestrare i </a:t>
            </a:r>
            <a:r>
              <a:rPr lang="it-IT" sz="2400" dirty="0"/>
              <a:t>dipendenti </a:t>
            </a:r>
            <a:r>
              <a:rPr lang="it-IT" sz="2400" dirty="0" smtClean="0"/>
              <a:t>dell’azienda a riconoscere il fenomeno</a:t>
            </a:r>
            <a:endParaRPr lang="it-IT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3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Agenda</a:t>
            </a:r>
            <a:endParaRPr lang="it-IT" sz="36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3499880" y="4311703"/>
            <a:ext cx="4680000" cy="68642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Esempio di attacco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9880" y="2630800"/>
            <a:ext cx="4680000" cy="68642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Tassonomia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9880" y="1789566"/>
            <a:ext cx="4680000" cy="68642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Definizione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880" y="3470469"/>
            <a:ext cx="4680000" cy="68642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Statistiche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9880" y="5152937"/>
            <a:ext cx="4680000" cy="68642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Prevenzione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Definizione</a:t>
            </a:r>
            <a:endParaRPr lang="it-IT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3944" y="1019107"/>
            <a:ext cx="7431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</a:t>
            </a:r>
            <a:r>
              <a:rPr lang="it-IT" sz="2400" dirty="0" smtClean="0"/>
              <a:t>'</a:t>
            </a:r>
            <a:r>
              <a:rPr lang="it-IT" sz="2400" b="1" dirty="0" smtClean="0"/>
              <a:t>ingegneria </a:t>
            </a:r>
            <a:r>
              <a:rPr lang="it-IT" sz="2400" b="1" dirty="0"/>
              <a:t>sociale</a:t>
            </a:r>
            <a:r>
              <a:rPr lang="it-IT" sz="2400" dirty="0"/>
              <a:t> (dall'inglese </a:t>
            </a:r>
            <a:r>
              <a:rPr lang="it-IT" sz="2400" i="1" dirty="0"/>
              <a:t>social </a:t>
            </a:r>
            <a:r>
              <a:rPr lang="it-IT" sz="2400" i="1" dirty="0" err="1"/>
              <a:t>engineering</a:t>
            </a:r>
            <a:r>
              <a:rPr lang="it-IT" sz="2400" dirty="0"/>
              <a:t>) è lo studio del </a:t>
            </a:r>
            <a:r>
              <a:rPr lang="it-IT" sz="2400" dirty="0" smtClean="0"/>
              <a:t>comportamento</a:t>
            </a:r>
            <a:r>
              <a:rPr lang="it-IT" sz="2400" dirty="0"/>
              <a:t> individuale di una persona al fine di carpire informazioni utili.</a:t>
            </a:r>
            <a:endParaRPr lang="it-IT" sz="2400" dirty="0" smtClean="0"/>
          </a:p>
          <a:p>
            <a:pPr algn="just"/>
            <a:r>
              <a:rPr lang="it-IT" sz="2400" dirty="0" smtClean="0"/>
              <a:t>Il </a:t>
            </a:r>
            <a:r>
              <a:rPr lang="it-IT" sz="2400" dirty="0" err="1" smtClean="0"/>
              <a:t>phishing</a:t>
            </a:r>
            <a:r>
              <a:rPr lang="it-IT" sz="2400" dirty="0" smtClean="0"/>
              <a:t> è un fenomeno che risale al 1996 ed è l’esempio più semplice di </a:t>
            </a:r>
            <a:r>
              <a:rPr lang="it-IT" sz="2400" i="1" dirty="0" smtClean="0"/>
              <a:t>social </a:t>
            </a:r>
            <a:r>
              <a:rPr lang="it-IT" sz="2400" i="1" dirty="0" err="1" smtClean="0"/>
              <a:t>engineering</a:t>
            </a:r>
            <a:endParaRPr lang="it-IT" sz="2400" i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99582"/>
            <a:ext cx="3356798" cy="3356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44" y="2893315"/>
            <a:ext cx="7431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Definizione</a:t>
            </a:r>
            <a:r>
              <a:rPr lang="it-IT" dirty="0"/>
              <a:t>:</a:t>
            </a:r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i="1" dirty="0"/>
              <a:t>“Il </a:t>
            </a:r>
            <a:r>
              <a:rPr lang="it-IT" sz="2400" i="1" dirty="0" err="1"/>
              <a:t>phishing</a:t>
            </a:r>
            <a:r>
              <a:rPr lang="it-IT" sz="2400" i="1" dirty="0"/>
              <a:t> è un tipo di truffa effettuata su Internet attraverso la quale un malintenzionato cerca di ingannare la vittima convincendola a fornire informazioni personali, dati finanziari o codici di accesso</a:t>
            </a:r>
            <a:r>
              <a:rPr lang="it-IT" sz="2400" i="1" dirty="0" smtClean="0"/>
              <a:t>.”</a:t>
            </a:r>
            <a:endParaRPr lang="it-IT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944" y="5441655"/>
            <a:ext cx="1096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L’attacco</a:t>
            </a:r>
            <a:r>
              <a:rPr lang="it-IT" sz="2000" dirty="0"/>
              <a:t> </a:t>
            </a:r>
            <a:r>
              <a:rPr lang="it-IT" sz="2400" dirty="0"/>
              <a:t>si basa sullo sfruttare le scarse conoscenze informatiche della vittima e/o la sua fiducia per ottenere informazioni segrete</a:t>
            </a:r>
          </a:p>
        </p:txBody>
      </p:sp>
    </p:spTree>
    <p:extLst>
      <p:ext uri="{BB962C8B-B14F-4D97-AF65-F5344CB8AC3E}">
        <p14:creationId xmlns:p14="http://schemas.microsoft.com/office/powerpoint/2010/main" val="37939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Tassonomia</a:t>
            </a:r>
            <a:endParaRPr lang="it-IT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944" y="1857521"/>
            <a:ext cx="10962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I </a:t>
            </a:r>
            <a:r>
              <a:rPr lang="it-IT" sz="2400" dirty="0"/>
              <a:t>mezzi</a:t>
            </a:r>
            <a:r>
              <a:rPr lang="it-IT" sz="2200" dirty="0" smtClean="0"/>
              <a:t> principali per veicolare un attacco di </a:t>
            </a:r>
            <a:r>
              <a:rPr lang="it-IT" sz="2200" dirty="0" err="1" smtClean="0"/>
              <a:t>phishing</a:t>
            </a:r>
            <a:r>
              <a:rPr lang="it-IT" sz="2200" dirty="0" smtClean="0"/>
              <a:t> sono rappresentati da:</a:t>
            </a:r>
          </a:p>
          <a:p>
            <a:pPr algn="just"/>
            <a:endParaRPr lang="it-IT" sz="22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200" b="1" dirty="0" smtClean="0"/>
              <a:t>EMAIL</a:t>
            </a:r>
            <a:r>
              <a:rPr lang="it-IT" sz="2400" b="1" dirty="0" smtClean="0"/>
              <a:t>:</a:t>
            </a:r>
            <a:r>
              <a:rPr lang="it-IT" sz="2400" dirty="0" smtClean="0"/>
              <a:t> </a:t>
            </a:r>
            <a:r>
              <a:rPr lang="it-IT" sz="2200" dirty="0" smtClean="0"/>
              <a:t>messaggi di posta che </a:t>
            </a:r>
            <a:r>
              <a:rPr lang="it-IT" sz="2200" dirty="0"/>
              <a:t>provengono da indirizzi </a:t>
            </a:r>
            <a:r>
              <a:rPr lang="it-IT" sz="2200" i="1" dirty="0"/>
              <a:t>molto simili </a:t>
            </a:r>
            <a:r>
              <a:rPr lang="it-IT" sz="2200" dirty="0"/>
              <a:t>a quelli originali </a:t>
            </a:r>
            <a:r>
              <a:rPr lang="it-IT" sz="2200" dirty="0" smtClean="0"/>
              <a:t>(e.g., </a:t>
            </a:r>
            <a:r>
              <a:rPr lang="it-IT" sz="2200" b="1" dirty="0" err="1" smtClean="0"/>
              <a:t>info@lamiabanca</a:t>
            </a:r>
            <a:r>
              <a:rPr lang="it-IT" sz="2200" b="1" dirty="0" err="1" smtClean="0">
                <a:solidFill>
                  <a:srgbClr val="FF0000"/>
                </a:solidFill>
              </a:rPr>
              <a:t>a</a:t>
            </a:r>
            <a:r>
              <a:rPr lang="it-IT" sz="2200" b="1" dirty="0" err="1" smtClean="0"/>
              <a:t>.it</a:t>
            </a:r>
            <a:r>
              <a:rPr lang="it-IT" sz="2200" dirty="0" smtClean="0"/>
              <a:t> </a:t>
            </a:r>
            <a:r>
              <a:rPr lang="it-IT" sz="2200" dirty="0"/>
              <a:t>invece che </a:t>
            </a:r>
            <a:r>
              <a:rPr lang="it-IT" sz="2200" b="1" dirty="0" err="1" smtClean="0"/>
              <a:t>info@lamiabanca.it</a:t>
            </a:r>
            <a:r>
              <a:rPr lang="it-IT" sz="2200" dirty="0"/>
              <a:t>)</a:t>
            </a:r>
            <a:endParaRPr lang="it-IT" sz="2200" dirty="0" smtClean="0"/>
          </a:p>
          <a:p>
            <a:pPr algn="just"/>
            <a:endParaRPr lang="it-IT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200" b="1" dirty="0"/>
              <a:t>LINK:</a:t>
            </a:r>
            <a:r>
              <a:rPr lang="it-IT" sz="2200" dirty="0"/>
              <a:t> </a:t>
            </a:r>
            <a:r>
              <a:rPr lang="it-IT" sz="2200" dirty="0" smtClean="0"/>
              <a:t>link </a:t>
            </a:r>
            <a:r>
              <a:rPr lang="it-IT" sz="2200" dirty="0"/>
              <a:t>mandati tramite le email di cui sopra o tramite chat, molto simili a siti originali, ma su domini diversi </a:t>
            </a:r>
            <a:r>
              <a:rPr lang="it-IT" sz="2200" dirty="0" smtClean="0"/>
              <a:t>(e.g., </a:t>
            </a:r>
            <a:r>
              <a:rPr lang="it-IT" sz="2200" b="1" dirty="0" err="1" smtClean="0"/>
              <a:t>www.labanca.sicuro.it</a:t>
            </a:r>
            <a:r>
              <a:rPr lang="it-IT" sz="2200" dirty="0" smtClean="0"/>
              <a:t> </a:t>
            </a:r>
            <a:r>
              <a:rPr lang="it-IT" sz="2200" dirty="0"/>
              <a:t>invece che </a:t>
            </a:r>
            <a:r>
              <a:rPr lang="it-IT" sz="2200" b="1" dirty="0" err="1"/>
              <a:t>sicuro.labanca.it</a:t>
            </a:r>
            <a:r>
              <a:rPr lang="it-IT" sz="2200" dirty="0"/>
              <a:t>)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 smtClean="0"/>
              <a:t>Fenomeni simili al </a:t>
            </a:r>
            <a:r>
              <a:rPr lang="it-IT" sz="2200" dirty="0" err="1" smtClean="0"/>
              <a:t>phishing</a:t>
            </a:r>
            <a:r>
              <a:rPr lang="it-IT" sz="2200" dirty="0" smtClean="0"/>
              <a:t> interessano attacchi per vie telefoniche (</a:t>
            </a:r>
            <a:r>
              <a:rPr lang="it-IT" sz="2200" b="1" dirty="0" err="1" smtClean="0"/>
              <a:t>Vishing</a:t>
            </a:r>
            <a:r>
              <a:rPr lang="it-IT" sz="2200" dirty="0"/>
              <a:t>) o mezzo SMS (</a:t>
            </a:r>
            <a:r>
              <a:rPr lang="it-IT" sz="2200" b="1" dirty="0" err="1"/>
              <a:t>SMSishing</a:t>
            </a:r>
            <a:r>
              <a:rPr lang="it-IT" sz="22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000" dirty="0" smtClean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7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Statistiche</a:t>
            </a:r>
            <a:endParaRPr lang="it-IT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9302" y="1803651"/>
            <a:ext cx="105317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it-IT" sz="2400" dirty="0" smtClean="0"/>
              <a:t>Il </a:t>
            </a:r>
            <a:r>
              <a:rPr lang="it-IT" sz="2400" dirty="0"/>
              <a:t>60% del traffico </a:t>
            </a:r>
            <a:r>
              <a:rPr lang="it-IT" sz="2400" dirty="0" smtClean="0"/>
              <a:t>email è SPAM</a:t>
            </a:r>
            <a:endParaRPr lang="it-IT" sz="2400" dirty="0"/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/>
              <a:t>La </a:t>
            </a:r>
            <a:r>
              <a:rPr lang="it-IT" sz="2400" dirty="0"/>
              <a:t>gran parte dei siti emulati in attacchi di </a:t>
            </a:r>
            <a:r>
              <a:rPr lang="it-IT" sz="2400" dirty="0" err="1"/>
              <a:t>phishing</a:t>
            </a:r>
            <a:r>
              <a:rPr lang="it-IT" sz="2400" dirty="0"/>
              <a:t> </a:t>
            </a:r>
            <a:r>
              <a:rPr lang="it-IT" sz="2400" dirty="0" smtClean="0"/>
              <a:t>è costituita da:</a:t>
            </a:r>
            <a:endParaRPr lang="it-IT" sz="2400" dirty="0"/>
          </a:p>
          <a:p>
            <a:pPr marL="800044" lvl="1" indent="-342900">
              <a:buFont typeface="Courier New" charset="0"/>
              <a:buChar char="o"/>
            </a:pPr>
            <a:r>
              <a:rPr lang="it-IT" sz="2400" dirty="0"/>
              <a:t> </a:t>
            </a:r>
            <a:r>
              <a:rPr lang="it-IT" sz="2400" dirty="0" smtClean="0"/>
              <a:t>Portali Internet 42% </a:t>
            </a:r>
            <a:endParaRPr lang="it-IT" sz="2400" dirty="0"/>
          </a:p>
          <a:p>
            <a:pPr marL="800044" lvl="1" indent="-342900">
              <a:buFont typeface="Courier New" charset="0"/>
              <a:buChar char="o"/>
            </a:pPr>
            <a:r>
              <a:rPr lang="it-IT" sz="2400" dirty="0"/>
              <a:t> Social Network 15% </a:t>
            </a:r>
          </a:p>
          <a:p>
            <a:pPr marL="800044" lvl="1" indent="-342900">
              <a:buFont typeface="Courier New" charset="0"/>
              <a:buChar char="o"/>
            </a:pPr>
            <a:r>
              <a:rPr lang="it-IT" sz="2400" dirty="0"/>
              <a:t> Banche 13% 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/>
              <a:t> Le aziende </a:t>
            </a:r>
            <a:r>
              <a:rPr lang="it-IT" sz="2400" dirty="0" smtClean="0"/>
              <a:t>più </a:t>
            </a:r>
            <a:r>
              <a:rPr lang="it-IT" sz="2400" dirty="0"/>
              <a:t>attaccate sono Yahoo, </a:t>
            </a:r>
            <a:r>
              <a:rPr lang="it-IT" sz="2400" dirty="0" err="1"/>
              <a:t>Facebook</a:t>
            </a:r>
            <a:r>
              <a:rPr lang="it-IT" sz="2400" dirty="0"/>
              <a:t> e Google 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/>
              <a:t> L’Italia ha ricevuto nel 2015 circa il 3,25% del traffico totale di </a:t>
            </a:r>
            <a:r>
              <a:rPr lang="it-IT" sz="2400" dirty="0" err="1" smtClean="0"/>
              <a:t>phishing</a:t>
            </a:r>
            <a:r>
              <a:rPr lang="it-IT" sz="2400" dirty="0"/>
              <a:t>, contro </a:t>
            </a:r>
            <a:r>
              <a:rPr lang="it-IT" sz="2400" dirty="0" smtClean="0"/>
              <a:t>il 19,6</a:t>
            </a:r>
            <a:r>
              <a:rPr lang="it-IT" sz="2400" dirty="0"/>
              <a:t>% della Germania, uno dei paesi </a:t>
            </a:r>
            <a:r>
              <a:rPr lang="it-IT" sz="2400" dirty="0" smtClean="0"/>
              <a:t>più colpiti</a:t>
            </a:r>
            <a:endParaRPr lang="it-IT" sz="2400" dirty="0"/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/>
              <a:t>La </a:t>
            </a:r>
            <a:r>
              <a:rPr lang="it-IT" sz="2400" dirty="0"/>
              <a:t>principale fonte di spam malevolo sono gli Stati Uniti con il 14,5% del traffico </a:t>
            </a:r>
            <a:r>
              <a:rPr lang="it-IT" sz="2400" dirty="0" smtClean="0"/>
              <a:t>totale</a:t>
            </a:r>
          </a:p>
          <a:p>
            <a:pPr marL="342900" indent="-342900">
              <a:buFont typeface="Wingdings" charset="2"/>
              <a:buChar char="§"/>
            </a:pPr>
            <a:endParaRPr lang="it-IT" sz="2400" dirty="0"/>
          </a:p>
          <a:p>
            <a:pPr algn="r"/>
            <a:r>
              <a:rPr lang="it-IT" sz="2200" dirty="0" smtClean="0"/>
              <a:t>Fonte </a:t>
            </a:r>
            <a:r>
              <a:rPr lang="it-IT" sz="2200" dirty="0" err="1" smtClean="0"/>
              <a:t>SecureList</a:t>
            </a:r>
            <a:r>
              <a:rPr lang="it-IT" sz="2200" dirty="0" smtClean="0"/>
              <a:t> – “Spam and </a:t>
            </a:r>
            <a:r>
              <a:rPr lang="it-IT" sz="2200" dirty="0" err="1" smtClean="0"/>
              <a:t>phishing</a:t>
            </a:r>
            <a:r>
              <a:rPr lang="it-IT" sz="2200" dirty="0" smtClean="0"/>
              <a:t> in 2015”</a:t>
            </a:r>
            <a:endParaRPr lang="it-IT" sz="22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1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019898"/>
            <a:ext cx="10325474" cy="535395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Lo spam nel mondo</a:t>
            </a:r>
            <a:endParaRPr lang="it-IT" sz="36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97686" y="3811628"/>
            <a:ext cx="3339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 paesi più attaccati sono: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dirty="0" smtClean="0"/>
              <a:t>Brasile      9,7%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dirty="0" smtClean="0"/>
              <a:t>India         8,3%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dirty="0" smtClean="0"/>
              <a:t>Cina          7,2%</a:t>
            </a:r>
            <a:endParaRPr lang="it-IT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93269" y="4981178"/>
            <a:ext cx="514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dirty="0"/>
              <a:t>Fonte </a:t>
            </a:r>
            <a:r>
              <a:rPr lang="it-IT" sz="2000" dirty="0" err="1"/>
              <a:t>SecureList</a:t>
            </a:r>
            <a:r>
              <a:rPr lang="it-IT" sz="2000" dirty="0"/>
              <a:t> – </a:t>
            </a:r>
            <a:r>
              <a:rPr lang="it-IT" sz="2000" dirty="0" smtClean="0"/>
              <a:t>“Spam </a:t>
            </a:r>
            <a:r>
              <a:rPr lang="it-IT" sz="2000" dirty="0"/>
              <a:t>and </a:t>
            </a:r>
            <a:r>
              <a:rPr lang="it-IT" sz="2000" dirty="0" err="1"/>
              <a:t>phishing</a:t>
            </a:r>
            <a:r>
              <a:rPr lang="it-IT" sz="2000" dirty="0"/>
              <a:t> in </a:t>
            </a:r>
            <a:r>
              <a:rPr lang="it-IT" sz="2000" dirty="0" smtClean="0"/>
              <a:t>2015”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14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Flusso di attacco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19" y="1304993"/>
            <a:ext cx="9339703" cy="524885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1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Esempio pratico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4" y="1310640"/>
            <a:ext cx="7553406" cy="444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321" y="3004457"/>
            <a:ext cx="2257337" cy="272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1900"/>
                </a:solidFill>
              </a:rPr>
              <a:t>Tipico esempio di </a:t>
            </a:r>
            <a:r>
              <a:rPr lang="it-IT" dirty="0" err="1" smtClean="0">
                <a:solidFill>
                  <a:srgbClr val="C01900"/>
                </a:solidFill>
              </a:rPr>
              <a:t>phishing</a:t>
            </a:r>
            <a:r>
              <a:rPr lang="it-IT" dirty="0" smtClean="0">
                <a:solidFill>
                  <a:srgbClr val="C01900"/>
                </a:solidFill>
              </a:rPr>
              <a:t>. Il sito ha le sembianze di </a:t>
            </a:r>
            <a:r>
              <a:rPr lang="it-IT" dirty="0" err="1" smtClean="0">
                <a:solidFill>
                  <a:srgbClr val="C01900"/>
                </a:solidFill>
              </a:rPr>
              <a:t>Facebook</a:t>
            </a:r>
            <a:r>
              <a:rPr lang="it-IT" dirty="0" smtClean="0">
                <a:solidFill>
                  <a:srgbClr val="C01900"/>
                </a:solidFill>
              </a:rPr>
              <a:t>, ma basta guardare la barra dell’indirizzo per accorgersi che è falso.</a:t>
            </a:r>
          </a:p>
          <a:p>
            <a:endParaRPr lang="it-IT" dirty="0">
              <a:solidFill>
                <a:srgbClr val="C01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43" y="2050072"/>
            <a:ext cx="5201061" cy="3385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010400" y="2050072"/>
            <a:ext cx="2316480" cy="135779"/>
          </a:xfrm>
          <a:prstGeom prst="rect">
            <a:avLst/>
          </a:prstGeom>
          <a:noFill/>
          <a:ln>
            <a:solidFill>
              <a:srgbClr val="C0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Left Arrow 11"/>
          <p:cNvSpPr/>
          <p:nvPr/>
        </p:nvSpPr>
        <p:spPr>
          <a:xfrm rot="1827444">
            <a:off x="2219626" y="2743626"/>
            <a:ext cx="5367021" cy="230128"/>
          </a:xfrm>
          <a:prstGeom prst="leftArrow">
            <a:avLst>
              <a:gd name="adj1" fmla="val 26781"/>
              <a:gd name="adj2" fmla="val 153892"/>
            </a:avLst>
          </a:prstGeom>
          <a:solidFill>
            <a:srgbClr val="C01900"/>
          </a:solidFill>
          <a:ln>
            <a:solidFill>
              <a:srgbClr val="C0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1764" y="1144208"/>
            <a:ext cx="8786813" cy="4320480"/>
          </a:xfrm>
        </p:spPr>
        <p:txBody>
          <a:bodyPr anchor="t">
            <a:noAutofit/>
          </a:bodyPr>
          <a:lstStyle/>
          <a:p>
            <a:r>
              <a:rPr lang="en-GB" sz="2000" dirty="0" smtClean="0"/>
              <a:t>Dal 24 Agosto </a:t>
            </a:r>
            <a:r>
              <a:rPr lang="en-GB" sz="2000" dirty="0"/>
              <a:t>2015, 1 billion </a:t>
            </a:r>
            <a:r>
              <a:rPr lang="en-GB" sz="2000" dirty="0" smtClean="0"/>
              <a:t>di users </a:t>
            </a:r>
            <a:r>
              <a:rPr lang="en-GB" sz="2000" dirty="0" err="1" smtClean="0"/>
              <a:t>sono</a:t>
            </a:r>
            <a:r>
              <a:rPr lang="en-GB" sz="2000" dirty="0" smtClean="0"/>
              <a:t> online </a:t>
            </a:r>
            <a:r>
              <a:rPr lang="en-GB" sz="2000" dirty="0" err="1" smtClean="0"/>
              <a:t>su</a:t>
            </a:r>
            <a:r>
              <a:rPr lang="en-GB" sz="2000" dirty="0" smtClean="0"/>
              <a:t> Facebook</a:t>
            </a:r>
            <a:endParaRPr lang="en-GB" sz="2000" dirty="0"/>
          </a:p>
          <a:p>
            <a:r>
              <a:rPr lang="en-GB" sz="2000" dirty="0"/>
              <a:t>Social media </a:t>
            </a:r>
            <a:r>
              <a:rPr lang="en-GB" sz="2000" dirty="0" smtClean="0"/>
              <a:t>e </a:t>
            </a:r>
            <a:r>
              <a:rPr lang="en-GB" sz="2000" dirty="0" err="1" smtClean="0"/>
              <a:t>servizi</a:t>
            </a:r>
            <a:r>
              <a:rPr lang="en-GB" sz="2000" dirty="0" smtClean="0"/>
              <a:t> social-driven </a:t>
            </a:r>
            <a:r>
              <a:rPr lang="en-GB" sz="2000" dirty="0" err="1" smtClean="0"/>
              <a:t>sono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nuovo</a:t>
            </a:r>
            <a:r>
              <a:rPr lang="en-GB" sz="2000" dirty="0" smtClean="0"/>
              <a:t> standard di </a:t>
            </a:r>
            <a:r>
              <a:rPr lang="en-GB" sz="2000" dirty="0" err="1" smtClean="0"/>
              <a:t>navigazione</a:t>
            </a:r>
            <a:r>
              <a:rPr lang="en-GB" sz="2000" dirty="0" smtClean="0"/>
              <a:t> del WEB</a:t>
            </a:r>
            <a:endParaRPr lang="en-GB" sz="2000" dirty="0"/>
          </a:p>
          <a:p>
            <a:pPr lvl="1"/>
            <a:r>
              <a:rPr lang="en-GB" sz="2000" dirty="0"/>
              <a:t>Attackers are hijacking the </a:t>
            </a:r>
            <a:r>
              <a:rPr lang="en-GB" sz="2000" i="1" dirty="0"/>
              <a:t>social;</a:t>
            </a:r>
            <a:r>
              <a:rPr lang="en-US" sz="2000" i="1" dirty="0"/>
              <a:t>-proof </a:t>
            </a:r>
            <a:r>
              <a:rPr lang="en-US" sz="2000" dirty="0"/>
              <a:t>concept to spread the attack vectors</a:t>
            </a:r>
            <a:endParaRPr lang="en-GB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 non </a:t>
            </a:r>
            <a:r>
              <a:rPr lang="en-US" sz="2000" dirty="0" err="1" smtClean="0"/>
              <a:t>c’è</a:t>
            </a:r>
            <a:r>
              <a:rPr lang="en-US" sz="2000" dirty="0" smtClean="0"/>
              <a:t> solo </a:t>
            </a:r>
            <a:r>
              <a:rPr lang="en-US" sz="2000" dirty="0" err="1" smtClean="0"/>
              <a:t>il</a:t>
            </a:r>
            <a:r>
              <a:rPr lang="en-US" sz="2000" dirty="0" smtClean="0"/>
              <a:t> phishing…</a:t>
            </a:r>
            <a:endParaRPr lang="en-US" sz="2000" dirty="0"/>
          </a:p>
          <a:p>
            <a:r>
              <a:rPr lang="en-US" sz="2000" dirty="0"/>
              <a:t>SCAM</a:t>
            </a:r>
          </a:p>
          <a:p>
            <a:pPr lvl="1"/>
            <a:r>
              <a:rPr lang="en-US" sz="2000" dirty="0" err="1" smtClean="0"/>
              <a:t>Falsi</a:t>
            </a:r>
            <a:r>
              <a:rPr lang="en-US" sz="2000" dirty="0" smtClean="0"/>
              <a:t> user– </a:t>
            </a:r>
            <a:r>
              <a:rPr lang="en-US" sz="2000" dirty="0" err="1" smtClean="0"/>
              <a:t>soprattutto</a:t>
            </a:r>
            <a:r>
              <a:rPr lang="en-US" sz="2000" dirty="0" smtClean="0"/>
              <a:t> in </a:t>
            </a:r>
            <a:r>
              <a:rPr lang="en-US" sz="2000" dirty="0" err="1" smtClean="0"/>
              <a:t>siti</a:t>
            </a:r>
            <a:r>
              <a:rPr lang="en-US" sz="2000" dirty="0" smtClean="0"/>
              <a:t> di </a:t>
            </a:r>
            <a:r>
              <a:rPr lang="en-US" sz="2000" dirty="0" err="1" smtClean="0"/>
              <a:t>incontri</a:t>
            </a:r>
            <a:r>
              <a:rPr lang="en-US" sz="2000" dirty="0" smtClean="0"/>
              <a:t>– </a:t>
            </a:r>
            <a:r>
              <a:rPr lang="en-US" sz="2000" dirty="0" err="1" smtClean="0"/>
              <a:t>ricattano</a:t>
            </a:r>
            <a:r>
              <a:rPr lang="en-US" sz="2000" dirty="0" smtClean="0"/>
              <a:t> le </a:t>
            </a:r>
            <a:r>
              <a:rPr lang="en-US" sz="2000" dirty="0" err="1" smtClean="0"/>
              <a:t>vittime</a:t>
            </a:r>
            <a:endParaRPr lang="en-US" sz="2000" dirty="0"/>
          </a:p>
          <a:p>
            <a:r>
              <a:rPr lang="en-GB" sz="2000" dirty="0"/>
              <a:t>Internet of Things (</a:t>
            </a:r>
            <a:r>
              <a:rPr lang="en-GB" sz="2000" dirty="0" err="1"/>
              <a:t>IoT</a:t>
            </a:r>
            <a:r>
              <a:rPr lang="en-GB" sz="2000" dirty="0"/>
              <a:t>)</a:t>
            </a:r>
          </a:p>
          <a:p>
            <a:pPr lvl="1"/>
            <a:r>
              <a:rPr lang="en-GB" sz="2000" dirty="0" smtClean="0"/>
              <a:t>Ci </a:t>
            </a:r>
            <a:r>
              <a:rPr lang="en-GB" sz="2000" dirty="0" err="1" smtClean="0"/>
              <a:t>sono</a:t>
            </a:r>
            <a:r>
              <a:rPr lang="en-GB" sz="2000" dirty="0" smtClean="0"/>
              <a:t> </a:t>
            </a:r>
            <a:r>
              <a:rPr lang="en-GB" sz="2000" dirty="0" err="1" smtClean="0"/>
              <a:t>numerosi</a:t>
            </a:r>
            <a:r>
              <a:rPr lang="en-GB" sz="2000" dirty="0" smtClean="0"/>
              <a:t> </a:t>
            </a:r>
            <a:r>
              <a:rPr lang="en-GB" sz="2000" dirty="0" err="1" smtClean="0"/>
              <a:t>problemi</a:t>
            </a:r>
            <a:r>
              <a:rPr lang="en-GB" sz="2000" dirty="0" smtClean="0"/>
              <a:t> di security </a:t>
            </a:r>
            <a:r>
              <a:rPr lang="en-GB" sz="2000" dirty="0" err="1" smtClean="0"/>
              <a:t>noti</a:t>
            </a:r>
            <a:r>
              <a:rPr lang="en-GB" sz="2000" dirty="0" smtClean="0"/>
              <a:t> </a:t>
            </a:r>
            <a:r>
              <a:rPr lang="en-GB" sz="2000" dirty="0" err="1" smtClean="0"/>
              <a:t>nelle</a:t>
            </a:r>
            <a:r>
              <a:rPr lang="en-GB" sz="2000" dirty="0" smtClean="0"/>
              <a:t> “</a:t>
            </a:r>
            <a:r>
              <a:rPr lang="en-GB" sz="2000" dirty="0" err="1" smtClean="0"/>
              <a:t>cose</a:t>
            </a:r>
            <a:r>
              <a:rPr lang="en-GB" sz="2000" dirty="0" smtClean="0"/>
              <a:t> </a:t>
            </a:r>
            <a:r>
              <a:rPr lang="en-GB" sz="2000" dirty="0" err="1" smtClean="0"/>
              <a:t>connesse</a:t>
            </a:r>
            <a:r>
              <a:rPr lang="en-GB" sz="2000" dirty="0" smtClean="0"/>
              <a:t>”</a:t>
            </a:r>
            <a:endParaRPr lang="en-GB" sz="2000" dirty="0"/>
          </a:p>
          <a:p>
            <a:pPr lvl="2"/>
            <a:r>
              <a:rPr lang="en-GB" sz="2000" dirty="0"/>
              <a:t>CCTV, Wireless routers, </a:t>
            </a:r>
            <a:r>
              <a:rPr lang="en-GB" sz="2000" dirty="0" err="1"/>
              <a:t>Domotic</a:t>
            </a:r>
            <a:r>
              <a:rPr lang="en-GB" sz="2000" dirty="0"/>
              <a:t> devices</a:t>
            </a:r>
          </a:p>
          <a:p>
            <a:r>
              <a:rPr lang="en-GB" sz="2000" dirty="0"/>
              <a:t>SCADA</a:t>
            </a:r>
          </a:p>
          <a:p>
            <a:pPr lvl="1"/>
            <a:r>
              <a:rPr lang="en-GB" sz="2000" i="1" dirty="0"/>
              <a:t>Security through obscurity</a:t>
            </a:r>
          </a:p>
          <a:p>
            <a:pPr lvl="1"/>
            <a:r>
              <a:rPr lang="en-GB" sz="2000" dirty="0" err="1" smtClean="0"/>
              <a:t>Erano</a:t>
            </a:r>
            <a:r>
              <a:rPr lang="en-GB" sz="2000" dirty="0" smtClean="0"/>
              <a:t> </a:t>
            </a:r>
            <a:r>
              <a:rPr lang="en-GB" sz="2000" dirty="0" err="1" smtClean="0"/>
              <a:t>pensati</a:t>
            </a:r>
            <a:r>
              <a:rPr lang="en-GB" sz="2000" dirty="0" smtClean="0"/>
              <a:t> come </a:t>
            </a:r>
            <a:r>
              <a:rPr lang="en-GB" sz="2000" dirty="0" err="1" smtClean="0"/>
              <a:t>sistemi</a:t>
            </a:r>
            <a:r>
              <a:rPr lang="en-GB" sz="2000" dirty="0" smtClean="0"/>
              <a:t> stand alone… </a:t>
            </a:r>
            <a:r>
              <a:rPr lang="en-GB" sz="2000" dirty="0" err="1" smtClean="0"/>
              <a:t>oggi</a:t>
            </a:r>
            <a:r>
              <a:rPr lang="en-GB" sz="2000" dirty="0" smtClean="0"/>
              <a:t> </a:t>
            </a:r>
            <a:r>
              <a:rPr lang="en-GB" sz="2000" dirty="0" err="1" smtClean="0"/>
              <a:t>sono</a:t>
            </a:r>
            <a:r>
              <a:rPr lang="en-GB" sz="2000" dirty="0" smtClean="0"/>
              <a:t> </a:t>
            </a:r>
            <a:r>
              <a:rPr lang="en-GB" sz="2000" dirty="0" err="1" smtClean="0"/>
              <a:t>connessi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53F-AB58-BB40-B1E5-B3CC067F59C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Rounded Rectangle 19"/>
          <p:cNvSpPr/>
          <p:nvPr/>
        </p:nvSpPr>
        <p:spPr>
          <a:xfrm>
            <a:off x="623944" y="353107"/>
            <a:ext cx="10962455" cy="666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3600" dirty="0" smtClean="0"/>
              <a:t>Altre Minacce</a:t>
            </a:r>
            <a:endParaRPr lang="it-IT" sz="3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772" y="6373848"/>
            <a:ext cx="1458228" cy="36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1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931_TechEd2010_NA_16_9_r10">
  <a:themeElements>
    <a:clrScheme name="Custom 4">
      <a:dk1>
        <a:srgbClr val="000000"/>
      </a:dk1>
      <a:lt1>
        <a:srgbClr val="FFFFFF"/>
      </a:lt1>
      <a:dk2>
        <a:srgbClr val="F37021"/>
      </a:dk2>
      <a:lt2>
        <a:srgbClr val="FDB913"/>
      </a:lt2>
      <a:accent1>
        <a:srgbClr val="5E2F7E"/>
      </a:accent1>
      <a:accent2>
        <a:srgbClr val="B72172"/>
      </a:accent2>
      <a:accent3>
        <a:srgbClr val="8CC63F"/>
      </a:accent3>
      <a:accent4>
        <a:srgbClr val="D6E032"/>
      </a:accent4>
      <a:accent5>
        <a:srgbClr val="0077B8"/>
      </a:accent5>
      <a:accent6>
        <a:srgbClr val="44C8F5"/>
      </a:accent6>
      <a:hlink>
        <a:srgbClr val="FFFF00"/>
      </a:hlink>
      <a:folHlink>
        <a:srgbClr val="F3EB4F"/>
      </a:folHlink>
    </a:clrScheme>
    <a:fontScheme name="Custom 5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3"/>
            </a:gs>
            <a:gs pos="86000">
              <a:schemeClr val="accent4"/>
            </a:gs>
          </a:gsLst>
          <a:lin ang="5400000" scaled="1"/>
          <a:tileRect/>
        </a:gradFill>
        <a:ln w="28575"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dirty="0" smtClean="0">
            <a:solidFill>
              <a:schemeClr val="bg1">
                <a:alpha val="99000"/>
              </a:schemeClr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spAutoFit/>
      </a:bodyPr>
      <a:lstStyle>
        <a:defPPr marL="460375" marR="0" indent="-460375" algn="l" defTabSz="914363" rtl="0" eaLnBrk="1" fontAlgn="auto" latinLnBrk="0" hangingPunct="1">
          <a:lnSpc>
            <a:spcPct val="90000"/>
          </a:lnSpc>
          <a:spcBef>
            <a:spcPct val="20000"/>
          </a:spcBef>
          <a:spcAft>
            <a:spcPts val="0"/>
          </a:spcAft>
          <a:buClrTx/>
          <a:buSzPct val="100000"/>
          <a:tabLst/>
          <a:defRPr kumimoji="0" sz="2800" b="0" i="0" u="none" strike="noStrike" kern="1200" cap="none" spc="0" normalizeH="0" baseline="0" noProof="0" dirty="0" err="1" smtClean="0">
            <a:ln>
              <a:noFill/>
            </a:ln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9219</TotalTime>
  <Words>489</Words>
  <Application>Microsoft Office PowerPoint</Application>
  <PresentationFormat>Personalizzato</PresentationFormat>
  <Paragraphs>105</Paragraphs>
  <Slides>14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Segoe</vt:lpstr>
      <vt:lpstr>Segoe Light</vt:lpstr>
      <vt:lpstr>Segoe UI</vt:lpstr>
      <vt:lpstr>Wingdings</vt:lpstr>
      <vt:lpstr>MS931_TechEd2010_NA_16_9_r10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</dc:creator>
  <cp:lastModifiedBy>ALVISE BIFFI</cp:lastModifiedBy>
  <cp:revision>1277</cp:revision>
  <dcterms:created xsi:type="dcterms:W3CDTF">2010-06-06T13:48:04Z</dcterms:created>
  <dcterms:modified xsi:type="dcterms:W3CDTF">2016-02-10T11:08:28Z</dcterms:modified>
</cp:coreProperties>
</file>