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8" r:id="rId2"/>
    <p:sldId id="293" r:id="rId3"/>
    <p:sldId id="294" r:id="rId4"/>
    <p:sldId id="295" r:id="rId5"/>
    <p:sldId id="296" r:id="rId6"/>
    <p:sldId id="297" r:id="rId7"/>
    <p:sldId id="292" r:id="rId8"/>
    <p:sldId id="309" r:id="rId9"/>
    <p:sldId id="310" r:id="rId10"/>
    <p:sldId id="311" r:id="rId11"/>
    <p:sldId id="298" r:id="rId12"/>
    <p:sldId id="299" r:id="rId13"/>
    <p:sldId id="260" r:id="rId14"/>
    <p:sldId id="261" r:id="rId15"/>
    <p:sldId id="263" r:id="rId16"/>
    <p:sldId id="264" r:id="rId17"/>
    <p:sldId id="265" r:id="rId18"/>
    <p:sldId id="268" r:id="rId19"/>
    <p:sldId id="308" r:id="rId20"/>
    <p:sldId id="301" r:id="rId21"/>
    <p:sldId id="302" r:id="rId22"/>
    <p:sldId id="274" r:id="rId23"/>
    <p:sldId id="312" r:id="rId24"/>
    <p:sldId id="284" r:id="rId25"/>
    <p:sldId id="279" r:id="rId26"/>
    <p:sldId id="275" r:id="rId27"/>
    <p:sldId id="277" r:id="rId28"/>
    <p:sldId id="306" r:id="rId29"/>
    <p:sldId id="307" r:id="rId30"/>
    <p:sldId id="281" r:id="rId31"/>
    <p:sldId id="282" r:id="rId32"/>
    <p:sldId id="283" r:id="rId33"/>
    <p:sldId id="285" r:id="rId34"/>
    <p:sldId id="287" r:id="rId3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48" y="9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D5B2C0-2C53-4E0B-9EF2-3743C28D95D5}" type="datetimeFigureOut">
              <a:rPr lang="it-IT" smtClean="0"/>
              <a:t>05/02/2015</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2B464-D739-4588-9199-F8E119910647}" type="slidenum">
              <a:rPr lang="it-IT" smtClean="0"/>
              <a:t>‹N›</a:t>
            </a:fld>
            <a:endParaRPr lang="it-IT"/>
          </a:p>
        </p:txBody>
      </p:sp>
    </p:spTree>
    <p:extLst>
      <p:ext uri="{BB962C8B-B14F-4D97-AF65-F5344CB8AC3E}">
        <p14:creationId xmlns:p14="http://schemas.microsoft.com/office/powerpoint/2010/main" val="601090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5" name="Segnaposto numero diapositiva 4"/>
          <p:cNvSpPr>
            <a:spLocks noGrp="1"/>
          </p:cNvSpPr>
          <p:nvPr>
            <p:ph type="sldNum" sz="quarter" idx="10"/>
          </p:nvPr>
        </p:nvSpPr>
        <p:spPr/>
        <p:txBody>
          <a:bodyPr/>
          <a:lstStyle/>
          <a:p>
            <a:fld id="{BDA5A6E7-29D6-4FB9-81A6-F0E0EA70FA5A}" type="slidenum">
              <a:rPr lang="it-IT" smtClean="0"/>
              <a:t>8</a:t>
            </a:fld>
            <a:endParaRPr lang="it-IT"/>
          </a:p>
        </p:txBody>
      </p:sp>
      <p:sp>
        <p:nvSpPr>
          <p:cNvPr id="4" name="Segnaposto data 3"/>
          <p:cNvSpPr>
            <a:spLocks noGrp="1"/>
          </p:cNvSpPr>
          <p:nvPr>
            <p:ph type="dt" idx="11"/>
          </p:nvPr>
        </p:nvSpPr>
        <p:spPr/>
        <p:txBody>
          <a:bodyPr/>
          <a:lstStyle/>
          <a:p>
            <a:endParaRPr lang="it-IT"/>
          </a:p>
        </p:txBody>
      </p:sp>
    </p:spTree>
    <p:extLst>
      <p:ext uri="{BB962C8B-B14F-4D97-AF65-F5344CB8AC3E}">
        <p14:creationId xmlns:p14="http://schemas.microsoft.com/office/powerpoint/2010/main" val="1740657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5" name="Segnaposto numero diapositiva 4"/>
          <p:cNvSpPr>
            <a:spLocks noGrp="1"/>
          </p:cNvSpPr>
          <p:nvPr>
            <p:ph type="sldNum" sz="quarter" idx="10"/>
          </p:nvPr>
        </p:nvSpPr>
        <p:spPr/>
        <p:txBody>
          <a:bodyPr/>
          <a:lstStyle/>
          <a:p>
            <a:fld id="{BDA5A6E7-29D6-4FB9-81A6-F0E0EA70FA5A}" type="slidenum">
              <a:rPr lang="it-IT" smtClean="0"/>
              <a:t>29</a:t>
            </a:fld>
            <a:endParaRPr lang="it-IT"/>
          </a:p>
        </p:txBody>
      </p:sp>
      <p:sp>
        <p:nvSpPr>
          <p:cNvPr id="4" name="Segnaposto data 3"/>
          <p:cNvSpPr>
            <a:spLocks noGrp="1"/>
          </p:cNvSpPr>
          <p:nvPr>
            <p:ph type="dt" idx="11"/>
          </p:nvPr>
        </p:nvSpPr>
        <p:spPr/>
        <p:txBody>
          <a:bodyPr/>
          <a:lstStyle/>
          <a:p>
            <a:endParaRPr lang="it-IT"/>
          </a:p>
        </p:txBody>
      </p:sp>
    </p:spTree>
    <p:extLst>
      <p:ext uri="{BB962C8B-B14F-4D97-AF65-F5344CB8AC3E}">
        <p14:creationId xmlns:p14="http://schemas.microsoft.com/office/powerpoint/2010/main" val="21254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DA5A6E7-29D6-4FB9-81A6-F0E0EA70FA5A}" type="slidenum">
              <a:rPr lang="it-IT" smtClean="0"/>
              <a:t>9</a:t>
            </a:fld>
            <a:endParaRPr lang="it-IT"/>
          </a:p>
        </p:txBody>
      </p:sp>
      <p:sp>
        <p:nvSpPr>
          <p:cNvPr id="5" name="Segnaposto data 4"/>
          <p:cNvSpPr>
            <a:spLocks noGrp="1"/>
          </p:cNvSpPr>
          <p:nvPr>
            <p:ph type="dt" idx="11"/>
          </p:nvPr>
        </p:nvSpPr>
        <p:spPr/>
        <p:txBody>
          <a:bodyPr/>
          <a:lstStyle/>
          <a:p>
            <a:endParaRPr lang="it-IT"/>
          </a:p>
        </p:txBody>
      </p:sp>
    </p:spTree>
    <p:extLst>
      <p:ext uri="{BB962C8B-B14F-4D97-AF65-F5344CB8AC3E}">
        <p14:creationId xmlns:p14="http://schemas.microsoft.com/office/powerpoint/2010/main" val="151845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DA5A6E7-29D6-4FB9-81A6-F0E0EA70FA5A}" type="slidenum">
              <a:rPr lang="it-IT" smtClean="0"/>
              <a:t>10</a:t>
            </a:fld>
            <a:endParaRPr lang="it-IT"/>
          </a:p>
        </p:txBody>
      </p:sp>
      <p:sp>
        <p:nvSpPr>
          <p:cNvPr id="5" name="Segnaposto data 4"/>
          <p:cNvSpPr>
            <a:spLocks noGrp="1"/>
          </p:cNvSpPr>
          <p:nvPr>
            <p:ph type="dt" idx="11"/>
          </p:nvPr>
        </p:nvSpPr>
        <p:spPr/>
        <p:txBody>
          <a:bodyPr/>
          <a:lstStyle/>
          <a:p>
            <a:endParaRPr lang="it-IT"/>
          </a:p>
        </p:txBody>
      </p:sp>
    </p:spTree>
    <p:extLst>
      <p:ext uri="{BB962C8B-B14F-4D97-AF65-F5344CB8AC3E}">
        <p14:creationId xmlns:p14="http://schemas.microsoft.com/office/powerpoint/2010/main" val="99008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DA5A6E7-29D6-4FB9-81A6-F0E0EA70FA5A}" type="slidenum">
              <a:rPr lang="it-IT" smtClean="0"/>
              <a:t>11</a:t>
            </a:fld>
            <a:endParaRPr lang="it-IT"/>
          </a:p>
        </p:txBody>
      </p:sp>
      <p:sp>
        <p:nvSpPr>
          <p:cNvPr id="5" name="Segnaposto data 4"/>
          <p:cNvSpPr>
            <a:spLocks noGrp="1"/>
          </p:cNvSpPr>
          <p:nvPr>
            <p:ph type="dt" idx="11"/>
          </p:nvPr>
        </p:nvSpPr>
        <p:spPr/>
        <p:txBody>
          <a:bodyPr/>
          <a:lstStyle/>
          <a:p>
            <a:endParaRPr lang="it-IT"/>
          </a:p>
        </p:txBody>
      </p:sp>
    </p:spTree>
    <p:extLst>
      <p:ext uri="{BB962C8B-B14F-4D97-AF65-F5344CB8AC3E}">
        <p14:creationId xmlns:p14="http://schemas.microsoft.com/office/powerpoint/2010/main" val="930870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5" name="Segnaposto numero diapositiva 4"/>
          <p:cNvSpPr>
            <a:spLocks noGrp="1"/>
          </p:cNvSpPr>
          <p:nvPr>
            <p:ph type="sldNum" sz="quarter" idx="10"/>
          </p:nvPr>
        </p:nvSpPr>
        <p:spPr/>
        <p:txBody>
          <a:bodyPr/>
          <a:lstStyle/>
          <a:p>
            <a:fld id="{BDA5A6E7-29D6-4FB9-81A6-F0E0EA70FA5A}" type="slidenum">
              <a:rPr lang="it-IT" smtClean="0"/>
              <a:t>12</a:t>
            </a:fld>
            <a:endParaRPr lang="it-IT"/>
          </a:p>
        </p:txBody>
      </p:sp>
      <p:sp>
        <p:nvSpPr>
          <p:cNvPr id="4" name="Segnaposto data 3"/>
          <p:cNvSpPr>
            <a:spLocks noGrp="1"/>
          </p:cNvSpPr>
          <p:nvPr>
            <p:ph type="dt" idx="11"/>
          </p:nvPr>
        </p:nvSpPr>
        <p:spPr/>
        <p:txBody>
          <a:bodyPr/>
          <a:lstStyle/>
          <a:p>
            <a:endParaRPr lang="it-IT"/>
          </a:p>
        </p:txBody>
      </p:sp>
    </p:spTree>
    <p:extLst>
      <p:ext uri="{BB962C8B-B14F-4D97-AF65-F5344CB8AC3E}">
        <p14:creationId xmlns:p14="http://schemas.microsoft.com/office/powerpoint/2010/main" val="1884755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DA5A6E7-29D6-4FB9-81A6-F0E0EA70FA5A}" type="slidenum">
              <a:rPr lang="it-IT" smtClean="0"/>
              <a:t>19</a:t>
            </a:fld>
            <a:endParaRPr lang="it-IT"/>
          </a:p>
        </p:txBody>
      </p:sp>
      <p:sp>
        <p:nvSpPr>
          <p:cNvPr id="5" name="Segnaposto data 4"/>
          <p:cNvSpPr>
            <a:spLocks noGrp="1"/>
          </p:cNvSpPr>
          <p:nvPr>
            <p:ph type="dt" idx="11"/>
          </p:nvPr>
        </p:nvSpPr>
        <p:spPr/>
        <p:txBody>
          <a:bodyPr/>
          <a:lstStyle/>
          <a:p>
            <a:endParaRPr lang="it-IT"/>
          </a:p>
        </p:txBody>
      </p:sp>
    </p:spTree>
    <p:extLst>
      <p:ext uri="{BB962C8B-B14F-4D97-AF65-F5344CB8AC3E}">
        <p14:creationId xmlns:p14="http://schemas.microsoft.com/office/powerpoint/2010/main" val="1738355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DA5A6E7-29D6-4FB9-81A6-F0E0EA70FA5A}" type="slidenum">
              <a:rPr lang="it-IT" smtClean="0"/>
              <a:t>20</a:t>
            </a:fld>
            <a:endParaRPr lang="it-IT"/>
          </a:p>
        </p:txBody>
      </p:sp>
      <p:sp>
        <p:nvSpPr>
          <p:cNvPr id="5" name="Segnaposto data 4"/>
          <p:cNvSpPr>
            <a:spLocks noGrp="1"/>
          </p:cNvSpPr>
          <p:nvPr>
            <p:ph type="dt" idx="11"/>
          </p:nvPr>
        </p:nvSpPr>
        <p:spPr/>
        <p:txBody>
          <a:bodyPr/>
          <a:lstStyle/>
          <a:p>
            <a:endParaRPr lang="it-IT"/>
          </a:p>
        </p:txBody>
      </p:sp>
    </p:spTree>
    <p:extLst>
      <p:ext uri="{BB962C8B-B14F-4D97-AF65-F5344CB8AC3E}">
        <p14:creationId xmlns:p14="http://schemas.microsoft.com/office/powerpoint/2010/main" val="922535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DA5A6E7-29D6-4FB9-81A6-F0E0EA70FA5A}" type="slidenum">
              <a:rPr lang="it-IT" smtClean="0"/>
              <a:t>21</a:t>
            </a:fld>
            <a:endParaRPr lang="it-IT"/>
          </a:p>
        </p:txBody>
      </p:sp>
      <p:sp>
        <p:nvSpPr>
          <p:cNvPr id="5" name="Segnaposto data 4"/>
          <p:cNvSpPr>
            <a:spLocks noGrp="1"/>
          </p:cNvSpPr>
          <p:nvPr>
            <p:ph type="dt" idx="11"/>
          </p:nvPr>
        </p:nvSpPr>
        <p:spPr/>
        <p:txBody>
          <a:bodyPr/>
          <a:lstStyle/>
          <a:p>
            <a:endParaRPr lang="it-IT"/>
          </a:p>
        </p:txBody>
      </p:sp>
    </p:spTree>
    <p:extLst>
      <p:ext uri="{BB962C8B-B14F-4D97-AF65-F5344CB8AC3E}">
        <p14:creationId xmlns:p14="http://schemas.microsoft.com/office/powerpoint/2010/main" val="357395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DA5A6E7-29D6-4FB9-81A6-F0E0EA70FA5A}" type="slidenum">
              <a:rPr lang="it-IT" smtClean="0"/>
              <a:t>28</a:t>
            </a:fld>
            <a:endParaRPr lang="it-IT"/>
          </a:p>
        </p:txBody>
      </p:sp>
      <p:sp>
        <p:nvSpPr>
          <p:cNvPr id="5" name="Segnaposto data 4"/>
          <p:cNvSpPr>
            <a:spLocks noGrp="1"/>
          </p:cNvSpPr>
          <p:nvPr>
            <p:ph type="dt" idx="11"/>
          </p:nvPr>
        </p:nvSpPr>
        <p:spPr/>
        <p:txBody>
          <a:bodyPr/>
          <a:lstStyle/>
          <a:p>
            <a:endParaRPr lang="it-IT"/>
          </a:p>
        </p:txBody>
      </p:sp>
    </p:spTree>
    <p:extLst>
      <p:ext uri="{BB962C8B-B14F-4D97-AF65-F5344CB8AC3E}">
        <p14:creationId xmlns:p14="http://schemas.microsoft.com/office/powerpoint/2010/main" val="512408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4CC44E4-D93C-44B2-ABE0-4C072DACAFEB}" type="datetimeFigureOut">
              <a:rPr lang="it-IT" smtClean="0"/>
              <a:pPr/>
              <a:t>05/02/2015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0A98E9-5A6D-4714-9434-853F7F74868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4CC44E4-D93C-44B2-ABE0-4C072DACAFEB}" type="datetimeFigureOut">
              <a:rPr lang="it-IT" smtClean="0"/>
              <a:pPr/>
              <a:t>05/02/2015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0A98E9-5A6D-4714-9434-853F7F74868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4CC44E4-D93C-44B2-ABE0-4C072DACAFEB}" type="datetimeFigureOut">
              <a:rPr lang="it-IT" smtClean="0"/>
              <a:pPr/>
              <a:t>05/02/2015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0A98E9-5A6D-4714-9434-853F7F74868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4CC44E4-D93C-44B2-ABE0-4C072DACAFEB}" type="datetimeFigureOut">
              <a:rPr lang="it-IT" smtClean="0"/>
              <a:pPr/>
              <a:t>05/02/2015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0A98E9-5A6D-4714-9434-853F7F74868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4CC44E4-D93C-44B2-ABE0-4C072DACAFEB}" type="datetimeFigureOut">
              <a:rPr lang="it-IT" smtClean="0"/>
              <a:pPr/>
              <a:t>05/02/2015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0A98E9-5A6D-4714-9434-853F7F74868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4CC44E4-D93C-44B2-ABE0-4C072DACAFEB}" type="datetimeFigureOut">
              <a:rPr lang="it-IT" smtClean="0"/>
              <a:pPr/>
              <a:t>05/02/2015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0A98E9-5A6D-4714-9434-853F7F74868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4CC44E4-D93C-44B2-ABE0-4C072DACAFEB}" type="datetimeFigureOut">
              <a:rPr lang="it-IT" smtClean="0"/>
              <a:pPr/>
              <a:t>05/02/2015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C0A98E9-5A6D-4714-9434-853F7F74868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4CC44E4-D93C-44B2-ABE0-4C072DACAFEB}" type="datetimeFigureOut">
              <a:rPr lang="it-IT" smtClean="0"/>
              <a:pPr/>
              <a:t>05/02/2015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C0A98E9-5A6D-4714-9434-853F7F74868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4CC44E4-D93C-44B2-ABE0-4C072DACAFEB}" type="datetimeFigureOut">
              <a:rPr lang="it-IT" smtClean="0"/>
              <a:pPr/>
              <a:t>05/02/2015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C0A98E9-5A6D-4714-9434-853F7F74868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4CC44E4-D93C-44B2-ABE0-4C072DACAFEB}" type="datetimeFigureOut">
              <a:rPr lang="it-IT" smtClean="0"/>
              <a:pPr/>
              <a:t>05/02/2015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0A98E9-5A6D-4714-9434-853F7F74868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4CC44E4-D93C-44B2-ABE0-4C072DACAFEB}" type="datetimeFigureOut">
              <a:rPr lang="it-IT" smtClean="0"/>
              <a:pPr/>
              <a:t>05/02/2015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0A98E9-5A6D-4714-9434-853F7F74868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C44E4-D93C-44B2-ABE0-4C072DACAFEB}" type="datetimeFigureOut">
              <a:rPr lang="it-IT" smtClean="0"/>
              <a:pPr/>
              <a:t>05/02/2015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A98E9-5A6D-4714-9434-853F7F74868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ser\Documenti\Strumenti antichi 10.12.2008\Caffi\Museo Caffi_Immagini\Comunicazione Firenze\17MM_3.JPG"/>
          <p:cNvPicPr>
            <a:picLocks noChangeAspect="1" noChangeArrowheads="1"/>
          </p:cNvPicPr>
          <p:nvPr/>
        </p:nvPicPr>
        <p:blipFill>
          <a:blip r:embed="rId2" cstate="screen"/>
          <a:srcRect/>
          <a:stretch>
            <a:fillRect/>
          </a:stretch>
        </p:blipFill>
        <p:spPr bwMode="auto">
          <a:xfrm>
            <a:off x="1835696" y="188640"/>
            <a:ext cx="5112568" cy="4982808"/>
          </a:xfrm>
          <a:prstGeom prst="rect">
            <a:avLst/>
          </a:prstGeom>
          <a:noFill/>
        </p:spPr>
      </p:pic>
      <p:sp>
        <p:nvSpPr>
          <p:cNvPr id="3" name="CasellaDiTesto 2"/>
          <p:cNvSpPr txBox="1"/>
          <p:nvPr/>
        </p:nvSpPr>
        <p:spPr>
          <a:xfrm>
            <a:off x="107504" y="5373216"/>
            <a:ext cx="8928992" cy="1692771"/>
          </a:xfrm>
          <a:prstGeom prst="rect">
            <a:avLst/>
          </a:prstGeom>
          <a:noFill/>
        </p:spPr>
        <p:txBody>
          <a:bodyPr wrap="square" rtlCol="0">
            <a:spAutoFit/>
          </a:bodyPr>
          <a:lstStyle/>
          <a:p>
            <a:pPr algn="ctr" hangingPunct="0"/>
            <a:r>
              <a:rPr lang="it-IT" sz="2400" b="1" dirty="0" smtClean="0"/>
              <a:t>Gli strumenti di Fisica </a:t>
            </a:r>
          </a:p>
          <a:p>
            <a:pPr algn="ctr" hangingPunct="0"/>
            <a:r>
              <a:rPr lang="it-IT" sz="2400" b="1" dirty="0" smtClean="0"/>
              <a:t>del Museo di Scienze Naturali Enrico Caffi di Bergamo</a:t>
            </a:r>
            <a:endParaRPr lang="it-IT" sz="2400" dirty="0" smtClean="0"/>
          </a:p>
          <a:p>
            <a:pPr algn="ctr" hangingPunct="0"/>
            <a:r>
              <a:rPr lang="it-IT" sz="2000" dirty="0" smtClean="0"/>
              <a:t>Laura Serra Perani</a:t>
            </a:r>
          </a:p>
          <a:p>
            <a:pPr algn="ctr" hangingPunct="0"/>
            <a:r>
              <a:rPr lang="it-IT" i="1" dirty="0" smtClean="0"/>
              <a:t>Ateneo di Scienze Lettere e Arti di Bergamo </a:t>
            </a:r>
            <a:endParaRPr lang="it-IT" dirty="0" smtClean="0"/>
          </a:p>
          <a:p>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45561" y="1147939"/>
            <a:ext cx="4083148" cy="415498"/>
          </a:xfrm>
          <a:prstGeom prst="rect">
            <a:avLst/>
          </a:prstGeom>
          <a:solidFill>
            <a:schemeClr val="bg1"/>
          </a:solidFill>
        </p:spPr>
        <p:txBody>
          <a:bodyPr wrap="square" rtlCol="0">
            <a:spAutoFit/>
          </a:bodyPr>
          <a:lstStyle/>
          <a:p>
            <a:pPr algn="ctr"/>
            <a:r>
              <a:rPr lang="it-IT" sz="2100" dirty="0"/>
              <a:t>Le fasi elencate confluiranno ne</a:t>
            </a:r>
            <a:r>
              <a:rPr lang="it-IT" dirty="0"/>
              <a:t>lla</a:t>
            </a:r>
            <a:endParaRPr lang="it-IT" dirty="0"/>
          </a:p>
        </p:txBody>
      </p:sp>
      <p:sp>
        <p:nvSpPr>
          <p:cNvPr id="3" name="CasellaDiTesto 2"/>
          <p:cNvSpPr txBox="1"/>
          <p:nvPr/>
        </p:nvSpPr>
        <p:spPr>
          <a:xfrm>
            <a:off x="261551" y="2077087"/>
            <a:ext cx="8451166" cy="2946961"/>
          </a:xfrm>
          <a:prstGeom prst="rect">
            <a:avLst/>
          </a:prstGeom>
          <a:solidFill>
            <a:schemeClr val="bg1"/>
          </a:solidFill>
          <a:ln>
            <a:noFill/>
          </a:ln>
        </p:spPr>
        <p:txBody>
          <a:bodyPr wrap="square" rtlCol="0">
            <a:spAutoFit/>
          </a:bodyPr>
          <a:lstStyle/>
          <a:p>
            <a:pPr marL="214313" indent="-214313">
              <a:buFont typeface="Arial" panose="020B0604020202020204" pitchFamily="34" charset="0"/>
              <a:buChar char="•"/>
            </a:pPr>
            <a:r>
              <a:rPr lang="it-IT" dirty="0"/>
              <a:t>creazione </a:t>
            </a:r>
            <a:r>
              <a:rPr lang="it-IT" dirty="0"/>
              <a:t>del “</a:t>
            </a:r>
            <a:r>
              <a:rPr lang="it-IT" b="1" dirty="0"/>
              <a:t>Museo virtuale della cultura scientifica</a:t>
            </a:r>
            <a:r>
              <a:rPr lang="it-IT" dirty="0"/>
              <a:t>” che mostri le immagini degli strumenti e la loro scheda scientifica all’interno di una sezione apposita del sito web del Museo</a:t>
            </a:r>
            <a:r>
              <a:rPr lang="it-IT" dirty="0"/>
              <a:t>;</a:t>
            </a:r>
          </a:p>
          <a:p>
            <a:pPr lvl="0"/>
            <a:endParaRPr lang="it-IT" dirty="0"/>
          </a:p>
          <a:p>
            <a:pPr marL="214313" indent="-214313">
              <a:buFont typeface="Arial" panose="020B0604020202020204" pitchFamily="34" charset="0"/>
              <a:buChar char="•"/>
            </a:pPr>
            <a:r>
              <a:rPr lang="it-IT" b="1" dirty="0"/>
              <a:t>esposizione</a:t>
            </a:r>
            <a:r>
              <a:rPr lang="it-IT" dirty="0"/>
              <a:t> permanente di alcuni strumenti </a:t>
            </a:r>
            <a:r>
              <a:rPr lang="it-IT" dirty="0"/>
              <a:t>di fisica scelti </a:t>
            </a:r>
            <a:r>
              <a:rPr lang="it-IT" dirty="0"/>
              <a:t>in base alla creazione di diversi percorsi storico-didattici</a:t>
            </a:r>
            <a:r>
              <a:rPr lang="it-IT" dirty="0"/>
              <a:t>;</a:t>
            </a:r>
          </a:p>
          <a:p>
            <a:pPr lvl="0"/>
            <a:endParaRPr lang="it-IT" dirty="0"/>
          </a:p>
          <a:p>
            <a:pPr marL="214313" indent="-214313">
              <a:buFont typeface="Arial" panose="020B0604020202020204" pitchFamily="34" charset="0"/>
              <a:buChar char="•"/>
            </a:pPr>
            <a:r>
              <a:rPr lang="it-IT" b="1" dirty="0"/>
              <a:t>pubblicazione</a:t>
            </a:r>
            <a:r>
              <a:rPr lang="it-IT" dirty="0"/>
              <a:t> delle schede scientifiche degli </a:t>
            </a:r>
            <a:r>
              <a:rPr lang="it-IT" dirty="0"/>
              <a:t>strumenti</a:t>
            </a:r>
          </a:p>
          <a:p>
            <a:endParaRPr lang="it-IT" sz="1350" dirty="0"/>
          </a:p>
          <a:p>
            <a:pPr lvl="0"/>
            <a:r>
              <a:rPr lang="it-IT" sz="1350" dirty="0"/>
              <a:t>Il progetto è</a:t>
            </a:r>
            <a:r>
              <a:rPr lang="it-IT" sz="1400" dirty="0" smtClean="0"/>
              <a:t> </a:t>
            </a:r>
            <a:r>
              <a:rPr lang="it-IT" sz="1400" dirty="0"/>
              <a:t>coordinato negli aspetti tecnico espositivi dal personale del Museo di Scienze Naturali, e curato negli aspetti specifici da </a:t>
            </a:r>
            <a:r>
              <a:rPr lang="it-IT" sz="1350" dirty="0" smtClean="0"/>
              <a:t>Laura </a:t>
            </a:r>
            <a:r>
              <a:rPr lang="it-IT" sz="1350" dirty="0"/>
              <a:t>Serra Perani in collaborazione con Giorgio Mirandola e Paolo </a:t>
            </a:r>
            <a:r>
              <a:rPr lang="it-IT" sz="1350" dirty="0" err="1"/>
              <a:t>Brenni</a:t>
            </a:r>
            <a:endParaRPr lang="it-IT" sz="1350" dirty="0"/>
          </a:p>
        </p:txBody>
      </p:sp>
      <p:sp>
        <p:nvSpPr>
          <p:cNvPr id="4" name="CasellaDiTesto 3"/>
          <p:cNvSpPr txBox="1"/>
          <p:nvPr/>
        </p:nvSpPr>
        <p:spPr>
          <a:xfrm>
            <a:off x="261550" y="5314560"/>
            <a:ext cx="8368748" cy="369332"/>
          </a:xfrm>
          <a:prstGeom prst="rect">
            <a:avLst/>
          </a:prstGeom>
          <a:noFill/>
        </p:spPr>
        <p:txBody>
          <a:bodyPr wrap="square" rtlCol="0">
            <a:spAutoFit/>
          </a:bodyPr>
          <a:lstStyle/>
          <a:p>
            <a:r>
              <a:rPr lang="it-IT" b="1" dirty="0"/>
              <a:t>Tempi di realizzazione</a:t>
            </a:r>
            <a:r>
              <a:rPr lang="it-IT" dirty="0"/>
              <a:t>: 20 mesi dalla data di inizio dei lavori</a:t>
            </a:r>
            <a:endParaRPr lang="it-IT" dirty="0"/>
          </a:p>
        </p:txBody>
      </p:sp>
    </p:spTree>
    <p:extLst>
      <p:ext uri="{BB962C8B-B14F-4D97-AF65-F5344CB8AC3E}">
        <p14:creationId xmlns:p14="http://schemas.microsoft.com/office/powerpoint/2010/main" val="2605578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92851" y="1040781"/>
            <a:ext cx="6477407" cy="600164"/>
          </a:xfrm>
          <a:prstGeom prst="rect">
            <a:avLst/>
          </a:prstGeom>
          <a:noFill/>
          <a:ln>
            <a:noFill/>
          </a:ln>
        </p:spPr>
        <p:txBody>
          <a:bodyPr wrap="square" rtlCol="0">
            <a:spAutoFit/>
          </a:bodyPr>
          <a:lstStyle/>
          <a:p>
            <a:pPr algn="ctr"/>
            <a:r>
              <a:rPr lang="it-IT" sz="3300" dirty="0"/>
              <a:t>Alcuni strumenti da restaurare</a:t>
            </a:r>
          </a:p>
        </p:txBody>
      </p:sp>
      <p:sp>
        <p:nvSpPr>
          <p:cNvPr id="3" name="CasellaDiTesto 2"/>
          <p:cNvSpPr txBox="1"/>
          <p:nvPr/>
        </p:nvSpPr>
        <p:spPr>
          <a:xfrm>
            <a:off x="3289853" y="1773083"/>
            <a:ext cx="5403980" cy="2031325"/>
          </a:xfrm>
          <a:prstGeom prst="rect">
            <a:avLst/>
          </a:prstGeom>
          <a:noFill/>
        </p:spPr>
        <p:txBody>
          <a:bodyPr wrap="square" rtlCol="0">
            <a:spAutoFit/>
          </a:bodyPr>
          <a:lstStyle/>
          <a:p>
            <a:r>
              <a:rPr lang="it-IT" b="1" dirty="0"/>
              <a:t>Le pompe pneumatiche</a:t>
            </a:r>
            <a:r>
              <a:rPr lang="it-IT" dirty="0"/>
              <a:t>, ideate nella prima metà del XVII secolo, sono fra gli apparecchi più importanti dei gabinetti di Fisica, sono gli antenati delle moderne pompe a vuoto che consentono di realizzare il vuoto spinto in particolari ambienti, come, ad esempio gli acceleratori, o di sfruttare il vuoto per applicazioni tecnologiche.</a:t>
            </a:r>
          </a:p>
        </p:txBody>
      </p:sp>
      <p:pic>
        <p:nvPicPr>
          <p:cNvPr id="4" name="Immagin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30383" y="2205302"/>
            <a:ext cx="2425059" cy="3453138"/>
          </a:xfrm>
          <a:prstGeom prst="rect">
            <a:avLst/>
          </a:prstGeom>
        </p:spPr>
      </p:pic>
      <p:sp>
        <p:nvSpPr>
          <p:cNvPr id="5" name="CasellaDiTesto 4"/>
          <p:cNvSpPr txBox="1"/>
          <p:nvPr/>
        </p:nvSpPr>
        <p:spPr>
          <a:xfrm>
            <a:off x="3289852" y="4134947"/>
            <a:ext cx="5721218" cy="1546577"/>
          </a:xfrm>
          <a:prstGeom prst="rect">
            <a:avLst/>
          </a:prstGeom>
          <a:noFill/>
        </p:spPr>
        <p:txBody>
          <a:bodyPr wrap="square" rtlCol="0">
            <a:spAutoFit/>
          </a:bodyPr>
          <a:lstStyle/>
          <a:p>
            <a:r>
              <a:rPr lang="it-IT" sz="1350" b="1" dirty="0"/>
              <a:t>Pompa pneumatica </a:t>
            </a:r>
          </a:p>
          <a:p>
            <a:r>
              <a:rPr lang="it-IT" sz="1350" dirty="0"/>
              <a:t>730 x 730, h 2000 mm</a:t>
            </a:r>
          </a:p>
          <a:p>
            <a:r>
              <a:rPr lang="it-IT" sz="1350" dirty="0"/>
              <a:t>4/4 XVIII secolo </a:t>
            </a:r>
          </a:p>
          <a:p>
            <a:r>
              <a:rPr lang="it-IT" sz="1350" dirty="0"/>
              <a:t>Pompa pneumatica unica nel suo genere, considerata la sua datazione, e le notevoli dimensioni. Probabilmente costruita da Giovanni </a:t>
            </a:r>
            <a:r>
              <a:rPr lang="it-IT" sz="1350" dirty="0" err="1"/>
              <a:t>Albrici</a:t>
            </a:r>
            <a:r>
              <a:rPr lang="it-IT" sz="1350" dirty="0"/>
              <a:t>,  macchinista e custode del Gabinetto di Fisica del Collegio Mariano.</a:t>
            </a:r>
          </a:p>
          <a:p>
            <a:endParaRPr lang="it-IT" sz="1350" dirty="0"/>
          </a:p>
        </p:txBody>
      </p:sp>
    </p:spTree>
    <p:extLst>
      <p:ext uri="{BB962C8B-B14F-4D97-AF65-F5344CB8AC3E}">
        <p14:creationId xmlns:p14="http://schemas.microsoft.com/office/powerpoint/2010/main" val="1486075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257852"/>
            <a:ext cx="8324557" cy="369332"/>
          </a:xfrm>
          <a:prstGeom prst="rect">
            <a:avLst/>
          </a:prstGeom>
          <a:noFill/>
        </p:spPr>
        <p:txBody>
          <a:bodyPr wrap="square" rtlCol="0">
            <a:spAutoFit/>
          </a:bodyPr>
          <a:lstStyle/>
          <a:p>
            <a:pPr algn="ctr"/>
            <a:r>
              <a:rPr lang="it-IT" b="1" dirty="0"/>
              <a:t>Le pompe pneumatiche</a:t>
            </a:r>
          </a:p>
        </p:txBody>
      </p:sp>
      <p:pic>
        <p:nvPicPr>
          <p:cNvPr id="5" name="Immagin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1520" y="829886"/>
            <a:ext cx="3734044" cy="5322611"/>
          </a:xfrm>
          <a:prstGeom prst="rect">
            <a:avLst/>
          </a:prstGeom>
        </p:spPr>
      </p:pic>
      <p:sp>
        <p:nvSpPr>
          <p:cNvPr id="6" name="CasellaDiTesto 5"/>
          <p:cNvSpPr txBox="1"/>
          <p:nvPr/>
        </p:nvSpPr>
        <p:spPr>
          <a:xfrm>
            <a:off x="4009721" y="3789040"/>
            <a:ext cx="5334041" cy="2246769"/>
          </a:xfrm>
          <a:prstGeom prst="rect">
            <a:avLst/>
          </a:prstGeom>
          <a:noFill/>
        </p:spPr>
        <p:txBody>
          <a:bodyPr wrap="square" rtlCol="0">
            <a:spAutoFit/>
          </a:bodyPr>
          <a:lstStyle/>
          <a:p>
            <a:r>
              <a:rPr lang="it-IT" sz="2000" b="1" dirty="0"/>
              <a:t>Pompa pneumatica </a:t>
            </a:r>
          </a:p>
          <a:p>
            <a:r>
              <a:rPr lang="it-IT" sz="2000" dirty="0"/>
              <a:t>Tavolo: 450 x 560, h. 600 mm</a:t>
            </a:r>
          </a:p>
          <a:p>
            <a:r>
              <a:rPr lang="it-IT" sz="2000" dirty="0"/>
              <a:t>Carlo </a:t>
            </a:r>
            <a:r>
              <a:rPr lang="it-IT" sz="2000" dirty="0" err="1"/>
              <a:t>Grindel</a:t>
            </a:r>
            <a:r>
              <a:rPr lang="it-IT" sz="2000" dirty="0"/>
              <a:t> Milano</a:t>
            </a:r>
          </a:p>
          <a:p>
            <a:r>
              <a:rPr lang="it-IT" sz="2000" dirty="0"/>
              <a:t>1840 </a:t>
            </a:r>
          </a:p>
          <a:p>
            <a:r>
              <a:rPr lang="it-IT" sz="2000" dirty="0"/>
              <a:t>Pompa a due cilindri di vetro, datata e firmata dal suo costruttore Carlo </a:t>
            </a:r>
            <a:r>
              <a:rPr lang="it-IT" sz="2000" dirty="0" err="1" smtClean="0"/>
              <a:t>Grindel</a:t>
            </a:r>
            <a:r>
              <a:rPr lang="it-IT" sz="2000" dirty="0" smtClean="0"/>
              <a:t> </a:t>
            </a:r>
            <a:r>
              <a:rPr lang="it-IT" sz="2000" dirty="0"/>
              <a:t>macchinista dell’Osservatorio Astronomico di Brera.</a:t>
            </a:r>
          </a:p>
        </p:txBody>
      </p:sp>
    </p:spTree>
    <p:extLst>
      <p:ext uri="{BB962C8B-B14F-4D97-AF65-F5344CB8AC3E}">
        <p14:creationId xmlns:p14="http://schemas.microsoft.com/office/powerpoint/2010/main" val="1613163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617912" y="5517232"/>
            <a:ext cx="3888432" cy="1200329"/>
          </a:xfrm>
          <a:prstGeom prst="rect">
            <a:avLst/>
          </a:prstGeom>
          <a:noFill/>
        </p:spPr>
        <p:txBody>
          <a:bodyPr wrap="square" rtlCol="0">
            <a:spAutoFit/>
          </a:bodyPr>
          <a:lstStyle/>
          <a:p>
            <a:r>
              <a:rPr lang="it-IT" dirty="0"/>
              <a:t>Guide a forma di cicloide e di cerchio</a:t>
            </a:r>
          </a:p>
          <a:p>
            <a:r>
              <a:rPr lang="it-IT" i="1" dirty="0" smtClean="0"/>
              <a:t>Legno</a:t>
            </a:r>
            <a:r>
              <a:rPr lang="it-IT" i="1" dirty="0"/>
              <a:t> </a:t>
            </a:r>
            <a:r>
              <a:rPr lang="it-IT" i="1" dirty="0" smtClean="0"/>
              <a:t>di noce</a:t>
            </a:r>
            <a:endParaRPr lang="it-IT" i="1" dirty="0"/>
          </a:p>
          <a:p>
            <a:r>
              <a:rPr lang="it-IT" i="1" dirty="0"/>
              <a:t>1060 x 75, h. 370 </a:t>
            </a:r>
          </a:p>
          <a:p>
            <a:r>
              <a:rPr lang="it-IT" i="1" dirty="0"/>
              <a:t>4/4 XVIII </a:t>
            </a:r>
            <a:r>
              <a:rPr lang="it-IT" i="1" dirty="0" smtClean="0"/>
              <a:t>secolo</a:t>
            </a:r>
            <a:endParaRPr lang="it-IT" i="1" dirty="0"/>
          </a:p>
        </p:txBody>
      </p:sp>
      <p:pic>
        <p:nvPicPr>
          <p:cNvPr id="1026" name="Picture 2" descr="C:\Documents and Settings\User\Documenti\Strumenti antichi 10.12.2008\Caffi\Museo Caffi_Immagini\Restaurati\DSCF2337_comp.JPG"/>
          <p:cNvPicPr>
            <a:picLocks noChangeAspect="1" noChangeArrowheads="1"/>
          </p:cNvPicPr>
          <p:nvPr/>
        </p:nvPicPr>
        <p:blipFill>
          <a:blip r:embed="rId2" cstate="screen"/>
          <a:srcRect/>
          <a:stretch>
            <a:fillRect/>
          </a:stretch>
        </p:blipFill>
        <p:spPr bwMode="auto">
          <a:xfrm>
            <a:off x="827584" y="790700"/>
            <a:ext cx="7469088" cy="4726532"/>
          </a:xfrm>
          <a:prstGeom prst="rect">
            <a:avLst/>
          </a:prstGeom>
          <a:noFill/>
        </p:spPr>
      </p:pic>
      <p:sp>
        <p:nvSpPr>
          <p:cNvPr id="2" name="CasellaDiTesto 1"/>
          <p:cNvSpPr txBox="1"/>
          <p:nvPr/>
        </p:nvSpPr>
        <p:spPr>
          <a:xfrm>
            <a:off x="3337992" y="260648"/>
            <a:ext cx="2448272" cy="369332"/>
          </a:xfrm>
          <a:prstGeom prst="rect">
            <a:avLst/>
          </a:prstGeom>
          <a:noFill/>
        </p:spPr>
        <p:txBody>
          <a:bodyPr wrap="square" rtlCol="0">
            <a:spAutoFit/>
          </a:bodyPr>
          <a:lstStyle/>
          <a:p>
            <a:r>
              <a:rPr lang="it-IT" dirty="0" smtClean="0"/>
              <a:t>Strumenti di meccanica</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03848" y="5445224"/>
            <a:ext cx="2736304" cy="1200329"/>
          </a:xfrm>
          <a:prstGeom prst="rect">
            <a:avLst/>
          </a:prstGeom>
          <a:noFill/>
        </p:spPr>
        <p:txBody>
          <a:bodyPr wrap="square" rtlCol="0">
            <a:spAutoFit/>
          </a:bodyPr>
          <a:lstStyle/>
          <a:p>
            <a:r>
              <a:rPr lang="it-IT" dirty="0" smtClean="0"/>
              <a:t>Leva tripla</a:t>
            </a:r>
          </a:p>
          <a:p>
            <a:r>
              <a:rPr lang="it-IT" i="1" dirty="0" smtClean="0"/>
              <a:t>Legno, metallo </a:t>
            </a:r>
            <a:endParaRPr lang="it-IT" i="1" dirty="0"/>
          </a:p>
          <a:p>
            <a:r>
              <a:rPr lang="it-IT" i="1" dirty="0"/>
              <a:t>Base: 1180 x </a:t>
            </a:r>
            <a:r>
              <a:rPr lang="it-IT" i="1" dirty="0" smtClean="0"/>
              <a:t>270; h. 430</a:t>
            </a:r>
            <a:endParaRPr lang="it-IT" i="1" dirty="0"/>
          </a:p>
          <a:p>
            <a:r>
              <a:rPr lang="it-IT" i="1" dirty="0"/>
              <a:t>4/</a:t>
            </a:r>
            <a:r>
              <a:rPr lang="it-IT" i="1" dirty="0" err="1"/>
              <a:t>4</a:t>
            </a:r>
            <a:r>
              <a:rPr lang="it-IT" i="1" dirty="0"/>
              <a:t> XVIII secolo </a:t>
            </a:r>
          </a:p>
        </p:txBody>
      </p:sp>
      <p:pic>
        <p:nvPicPr>
          <p:cNvPr id="2051" name="Picture 3" descr="C:\Documents and Settings\User\Documenti\Strumenti antichi 10.12.2008\Caffi\Museo Caffi_Immagini\Restaurati\DSCF2361_comp.JPG"/>
          <p:cNvPicPr>
            <a:picLocks noChangeAspect="1" noChangeArrowheads="1"/>
          </p:cNvPicPr>
          <p:nvPr/>
        </p:nvPicPr>
        <p:blipFill>
          <a:blip r:embed="rId2" cstate="screen"/>
          <a:srcRect/>
          <a:stretch>
            <a:fillRect/>
          </a:stretch>
        </p:blipFill>
        <p:spPr bwMode="auto">
          <a:xfrm>
            <a:off x="127248" y="980728"/>
            <a:ext cx="8909248" cy="419361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Documenti\Strumenti antichi 10.12.2008\Caffi\Museo Caffi_Immagini\Restaurati\DSCF2373_comp.JPG"/>
          <p:cNvPicPr>
            <a:picLocks noChangeAspect="1" noChangeArrowheads="1"/>
          </p:cNvPicPr>
          <p:nvPr/>
        </p:nvPicPr>
        <p:blipFill>
          <a:blip r:embed="rId2" cstate="screen"/>
          <a:srcRect/>
          <a:stretch>
            <a:fillRect/>
          </a:stretch>
        </p:blipFill>
        <p:spPr bwMode="auto">
          <a:xfrm>
            <a:off x="323528" y="260648"/>
            <a:ext cx="4599386" cy="6048672"/>
          </a:xfrm>
          <a:prstGeom prst="rect">
            <a:avLst/>
          </a:prstGeom>
          <a:noFill/>
        </p:spPr>
      </p:pic>
      <p:sp>
        <p:nvSpPr>
          <p:cNvPr id="3" name="CasellaDiTesto 2"/>
          <p:cNvSpPr txBox="1"/>
          <p:nvPr/>
        </p:nvSpPr>
        <p:spPr>
          <a:xfrm>
            <a:off x="5220072" y="5180999"/>
            <a:ext cx="3672408" cy="1200329"/>
          </a:xfrm>
          <a:prstGeom prst="rect">
            <a:avLst/>
          </a:prstGeom>
          <a:noFill/>
        </p:spPr>
        <p:txBody>
          <a:bodyPr wrap="square" rtlCol="0">
            <a:spAutoFit/>
          </a:bodyPr>
          <a:lstStyle/>
          <a:p>
            <a:r>
              <a:rPr lang="it-IT" dirty="0" smtClean="0"/>
              <a:t>Modello di vite senza fine</a:t>
            </a:r>
          </a:p>
          <a:p>
            <a:r>
              <a:rPr lang="it-IT" dirty="0" smtClean="0"/>
              <a:t>Legno, ferro, ottone, osso </a:t>
            </a:r>
          </a:p>
          <a:p>
            <a:r>
              <a:rPr lang="it-IT" dirty="0" smtClean="0"/>
              <a:t>200 x 160, h. 230 </a:t>
            </a:r>
          </a:p>
          <a:p>
            <a:r>
              <a:rPr lang="it-IT" dirty="0" smtClean="0"/>
              <a:t>1/4 XIX secolo</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Documents and Settings\User\Documenti\Strumenti antichi 10.12.2008\Caffi\Museo Caffi_Immagini\Comunicazione Firenze\CIMG0096.JPG"/>
          <p:cNvPicPr>
            <a:picLocks noChangeAspect="1" noChangeArrowheads="1"/>
          </p:cNvPicPr>
          <p:nvPr/>
        </p:nvPicPr>
        <p:blipFill>
          <a:blip r:embed="rId2" cstate="screen"/>
          <a:srcRect/>
          <a:stretch>
            <a:fillRect/>
          </a:stretch>
        </p:blipFill>
        <p:spPr bwMode="auto">
          <a:xfrm>
            <a:off x="395536" y="548680"/>
            <a:ext cx="4945732" cy="5943122"/>
          </a:xfrm>
          <a:prstGeom prst="rect">
            <a:avLst/>
          </a:prstGeom>
          <a:noFill/>
        </p:spPr>
      </p:pic>
      <p:sp>
        <p:nvSpPr>
          <p:cNvPr id="4" name="CasellaDiTesto 3"/>
          <p:cNvSpPr txBox="1"/>
          <p:nvPr/>
        </p:nvSpPr>
        <p:spPr>
          <a:xfrm>
            <a:off x="5580112" y="4725144"/>
            <a:ext cx="3384376" cy="1754326"/>
          </a:xfrm>
          <a:prstGeom prst="rect">
            <a:avLst/>
          </a:prstGeom>
          <a:noFill/>
        </p:spPr>
        <p:txBody>
          <a:bodyPr wrap="square" rtlCol="0">
            <a:spAutoFit/>
          </a:bodyPr>
          <a:lstStyle/>
          <a:p>
            <a:r>
              <a:rPr lang="it-IT" dirty="0" smtClean="0"/>
              <a:t>Macchina per mostrare gli effetti della forza centrifuga</a:t>
            </a:r>
          </a:p>
          <a:p>
            <a:r>
              <a:rPr lang="it-IT" i="1" dirty="0" smtClean="0"/>
              <a:t>Legno di noce, ottone, vetro</a:t>
            </a:r>
          </a:p>
          <a:p>
            <a:r>
              <a:rPr lang="it-IT" i="1" dirty="0" smtClean="0"/>
              <a:t>Base </a:t>
            </a:r>
            <a:r>
              <a:rPr lang="it-IT" i="1" dirty="0"/>
              <a:t>telaio: 510x510, h. </a:t>
            </a:r>
            <a:r>
              <a:rPr lang="it-IT" i="1" dirty="0" smtClean="0"/>
              <a:t>890;</a:t>
            </a:r>
          </a:p>
          <a:p>
            <a:r>
              <a:rPr lang="it-IT" i="1" dirty="0" smtClean="0"/>
              <a:t>d. globo 150</a:t>
            </a:r>
            <a:endParaRPr lang="it-IT" i="1" dirty="0"/>
          </a:p>
          <a:p>
            <a:r>
              <a:rPr lang="it-IT" i="1" dirty="0" smtClean="0"/>
              <a:t>1/4 </a:t>
            </a:r>
            <a:r>
              <a:rPr lang="it-IT" i="1" dirty="0"/>
              <a:t>XIX </a:t>
            </a:r>
            <a:r>
              <a:rPr lang="it-IT" i="1" dirty="0" smtClean="0"/>
              <a:t>secolo</a:t>
            </a:r>
            <a:endParaRPr lang="it-IT"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148064" y="5085184"/>
            <a:ext cx="3600400" cy="646331"/>
          </a:xfrm>
          <a:prstGeom prst="rect">
            <a:avLst/>
          </a:prstGeom>
          <a:noFill/>
        </p:spPr>
        <p:txBody>
          <a:bodyPr wrap="square" rtlCol="0">
            <a:spAutoFit/>
          </a:bodyPr>
          <a:lstStyle/>
          <a:p>
            <a:r>
              <a:rPr lang="it-IT" dirty="0" smtClean="0"/>
              <a:t>“Macchina di </a:t>
            </a:r>
            <a:r>
              <a:rPr lang="it-IT" dirty="0"/>
              <a:t>C</a:t>
            </a:r>
            <a:r>
              <a:rPr lang="it-IT" dirty="0" smtClean="0"/>
              <a:t>artesio e </a:t>
            </a:r>
            <a:r>
              <a:rPr lang="it-IT" dirty="0" err="1" smtClean="0"/>
              <a:t>Bulfingero</a:t>
            </a:r>
            <a:r>
              <a:rPr lang="it-IT" dirty="0" smtClean="0"/>
              <a:t>”</a:t>
            </a:r>
          </a:p>
          <a:p>
            <a:endParaRPr lang="it-IT" dirty="0"/>
          </a:p>
        </p:txBody>
      </p:sp>
      <p:pic>
        <p:nvPicPr>
          <p:cNvPr id="4098" name="Picture 2" descr="C:\Documents and Settings\User\Documenti\Strumenti antichi 10.12.2008\Caffi\Museo Caffi_Immagini\Restaurati\DSCF2316_comp.JPG"/>
          <p:cNvPicPr>
            <a:picLocks noChangeAspect="1" noChangeArrowheads="1"/>
          </p:cNvPicPr>
          <p:nvPr/>
        </p:nvPicPr>
        <p:blipFill>
          <a:blip r:embed="rId2" cstate="screen"/>
          <a:srcRect/>
          <a:stretch>
            <a:fillRect/>
          </a:stretch>
        </p:blipFill>
        <p:spPr bwMode="auto">
          <a:xfrm>
            <a:off x="179512" y="116631"/>
            <a:ext cx="4392488" cy="666356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788024" y="5229200"/>
            <a:ext cx="3816424" cy="1200329"/>
          </a:xfrm>
          <a:prstGeom prst="rect">
            <a:avLst/>
          </a:prstGeom>
          <a:noFill/>
        </p:spPr>
        <p:txBody>
          <a:bodyPr wrap="square" rtlCol="0">
            <a:spAutoFit/>
          </a:bodyPr>
          <a:lstStyle/>
          <a:p>
            <a:r>
              <a:rPr lang="it-IT" dirty="0"/>
              <a:t>Tromba a fuoco di </a:t>
            </a:r>
            <a:r>
              <a:rPr lang="it-IT" dirty="0" err="1"/>
              <a:t>Nollet</a:t>
            </a:r>
            <a:endParaRPr lang="it-IT" dirty="0"/>
          </a:p>
          <a:p>
            <a:r>
              <a:rPr lang="it-IT" i="1" dirty="0"/>
              <a:t>Legno di noce, ottone, vetro, metallo</a:t>
            </a:r>
          </a:p>
          <a:p>
            <a:r>
              <a:rPr lang="it-IT" i="1" dirty="0"/>
              <a:t>215 x 450, h. 880</a:t>
            </a:r>
          </a:p>
          <a:p>
            <a:r>
              <a:rPr lang="it-IT" i="1" dirty="0"/>
              <a:t>1/4 XIX </a:t>
            </a:r>
            <a:r>
              <a:rPr lang="it-IT" i="1" dirty="0" smtClean="0"/>
              <a:t>secolo</a:t>
            </a:r>
            <a:endParaRPr lang="it-IT" i="1" dirty="0"/>
          </a:p>
        </p:txBody>
      </p:sp>
      <p:pic>
        <p:nvPicPr>
          <p:cNvPr id="5122" name="Picture 2" descr="C:\Documents and Settings\User\Documenti\Strumenti antichi 10.12.2008\Caffi\Museo Caffi_Immagini\Restaurati\DSCF2365_comp.JPG"/>
          <p:cNvPicPr>
            <a:picLocks noChangeAspect="1" noChangeArrowheads="1"/>
          </p:cNvPicPr>
          <p:nvPr/>
        </p:nvPicPr>
        <p:blipFill>
          <a:blip r:embed="rId2" cstate="screen"/>
          <a:srcRect/>
          <a:stretch>
            <a:fillRect/>
          </a:stretch>
        </p:blipFill>
        <p:spPr bwMode="auto">
          <a:xfrm>
            <a:off x="251520" y="144016"/>
            <a:ext cx="4186672" cy="652534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8152" y="712474"/>
            <a:ext cx="8806070" cy="369332"/>
          </a:xfrm>
          <a:prstGeom prst="rect">
            <a:avLst/>
          </a:prstGeom>
          <a:noFill/>
        </p:spPr>
        <p:txBody>
          <a:bodyPr wrap="square" rtlCol="0">
            <a:spAutoFit/>
          </a:bodyPr>
          <a:lstStyle/>
          <a:p>
            <a:pPr algn="ctr"/>
            <a:r>
              <a:rPr lang="it-IT" b="1" dirty="0"/>
              <a:t>Le sfere armillari</a:t>
            </a:r>
          </a:p>
        </p:txBody>
      </p:sp>
      <p:pic>
        <p:nvPicPr>
          <p:cNvPr id="3" name="Immagin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416690" y="2527590"/>
            <a:ext cx="2312993" cy="2569991"/>
          </a:xfrm>
          <a:prstGeom prst="rect">
            <a:avLst/>
          </a:prstGeom>
        </p:spPr>
      </p:pic>
      <p:pic>
        <p:nvPicPr>
          <p:cNvPr id="4" name="Immagine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11545" y="2028131"/>
            <a:ext cx="2753551" cy="3079388"/>
          </a:xfrm>
          <a:prstGeom prst="rect">
            <a:avLst/>
          </a:prstGeom>
        </p:spPr>
      </p:pic>
      <p:pic>
        <p:nvPicPr>
          <p:cNvPr id="5" name="Immagine 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9027" y="1819720"/>
            <a:ext cx="2821175" cy="3277856"/>
          </a:xfrm>
          <a:prstGeom prst="rect">
            <a:avLst/>
          </a:prstGeom>
        </p:spPr>
      </p:pic>
      <p:sp>
        <p:nvSpPr>
          <p:cNvPr id="6" name="CasellaDiTesto 5"/>
          <p:cNvSpPr txBox="1"/>
          <p:nvPr/>
        </p:nvSpPr>
        <p:spPr>
          <a:xfrm>
            <a:off x="173705" y="5182607"/>
            <a:ext cx="2521634" cy="715581"/>
          </a:xfrm>
          <a:prstGeom prst="rect">
            <a:avLst/>
          </a:prstGeom>
          <a:noFill/>
        </p:spPr>
        <p:txBody>
          <a:bodyPr wrap="square" rtlCol="0">
            <a:spAutoFit/>
          </a:bodyPr>
          <a:lstStyle/>
          <a:p>
            <a:r>
              <a:rPr lang="it-IT" sz="1350" dirty="0"/>
              <a:t>Sfera armillare eliocentrica</a:t>
            </a:r>
          </a:p>
          <a:p>
            <a:r>
              <a:rPr lang="it-IT" sz="1350" dirty="0"/>
              <a:t>D. 260; h. 410</a:t>
            </a:r>
          </a:p>
          <a:p>
            <a:r>
              <a:rPr lang="it-IT" sz="1350" dirty="0"/>
              <a:t>¼ XIX secolo</a:t>
            </a:r>
          </a:p>
        </p:txBody>
      </p:sp>
      <p:sp>
        <p:nvSpPr>
          <p:cNvPr id="8" name="CasellaDiTesto 7"/>
          <p:cNvSpPr txBox="1"/>
          <p:nvPr/>
        </p:nvSpPr>
        <p:spPr>
          <a:xfrm>
            <a:off x="5007534" y="5308253"/>
            <a:ext cx="2753551" cy="715581"/>
          </a:xfrm>
          <a:prstGeom prst="rect">
            <a:avLst/>
          </a:prstGeom>
          <a:noFill/>
        </p:spPr>
        <p:txBody>
          <a:bodyPr wrap="square" rtlCol="0">
            <a:spAutoFit/>
          </a:bodyPr>
          <a:lstStyle/>
          <a:p>
            <a:r>
              <a:rPr lang="it-IT" sz="1350" dirty="0"/>
              <a:t>Sfere armillari geocentriche</a:t>
            </a:r>
          </a:p>
          <a:p>
            <a:r>
              <a:rPr lang="it-IT" sz="1350" dirty="0"/>
              <a:t>D. 260, h. 410; d. 240, h. 420</a:t>
            </a:r>
          </a:p>
          <a:p>
            <a:r>
              <a:rPr lang="it-IT" sz="1350" dirty="0" err="1"/>
              <a:t>Desnos</a:t>
            </a:r>
            <a:r>
              <a:rPr lang="it-IT" sz="1350" dirty="0"/>
              <a:t> 1757</a:t>
            </a:r>
          </a:p>
        </p:txBody>
      </p:sp>
      <p:sp>
        <p:nvSpPr>
          <p:cNvPr id="9" name="CasellaDiTesto 8"/>
          <p:cNvSpPr txBox="1"/>
          <p:nvPr/>
        </p:nvSpPr>
        <p:spPr>
          <a:xfrm>
            <a:off x="3134821" y="1104801"/>
            <a:ext cx="2922104" cy="923330"/>
          </a:xfrm>
          <a:prstGeom prst="rect">
            <a:avLst/>
          </a:prstGeom>
          <a:noFill/>
        </p:spPr>
        <p:txBody>
          <a:bodyPr wrap="square" rtlCol="0">
            <a:spAutoFit/>
          </a:bodyPr>
          <a:lstStyle/>
          <a:p>
            <a:r>
              <a:rPr lang="it-IT" sz="1350" dirty="0"/>
              <a:t>Strumenti con cui si spiegavano i sistemi eliocentrico copernicano o geocentrico tolemaico</a:t>
            </a:r>
          </a:p>
          <a:p>
            <a:endParaRPr lang="it-IT" sz="1350" dirty="0"/>
          </a:p>
        </p:txBody>
      </p:sp>
    </p:spTree>
    <p:extLst>
      <p:ext uri="{BB962C8B-B14F-4D97-AF65-F5344CB8AC3E}">
        <p14:creationId xmlns:p14="http://schemas.microsoft.com/office/powerpoint/2010/main" val="2356871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0063" y="1214438"/>
            <a:ext cx="8229600" cy="5329237"/>
          </a:xfrm>
        </p:spPr>
        <p:txBody>
          <a:bodyPr/>
          <a:lstStyle/>
          <a:p>
            <a:pPr eaLnBrk="1" hangingPunct="1">
              <a:buFont typeface="Arial" panose="020B0604020202020204" pitchFamily="34" charset="0"/>
              <a:buNone/>
            </a:pPr>
            <a:r>
              <a:rPr lang="it-IT" dirty="0" smtClean="0"/>
              <a:t>   Le origini della scuola risalgono al </a:t>
            </a:r>
            <a:r>
              <a:rPr lang="it-IT" b="1" dirty="0" smtClean="0"/>
              <a:t>Collegio Mariano</a:t>
            </a:r>
            <a:r>
              <a:rPr lang="it-IT" dirty="0" smtClean="0"/>
              <a:t>, istituito nel </a:t>
            </a:r>
            <a:r>
              <a:rPr lang="it-IT" b="1" dirty="0" smtClean="0"/>
              <a:t>1617</a:t>
            </a:r>
            <a:r>
              <a:rPr lang="it-IT" dirty="0" smtClean="0"/>
              <a:t> dal Consiglio della Misericordia Maggiore, prestigiosa Istituzione di beneficenza della città, per istruire gratuitamente i chierici della Basilica di S. Maria Maggiore e aperta in seguito anche agli allievi in grado di corrispondere una diaria. Aveva la propria sede nel palazzo della Misericordia, in via Arena.</a:t>
            </a:r>
          </a:p>
        </p:txBody>
      </p:sp>
      <p:sp>
        <p:nvSpPr>
          <p:cNvPr id="4" name="CasellaDiTesto 3"/>
          <p:cNvSpPr txBox="1"/>
          <p:nvPr/>
        </p:nvSpPr>
        <p:spPr>
          <a:xfrm>
            <a:off x="1403648" y="260648"/>
            <a:ext cx="6202339" cy="830997"/>
          </a:xfrm>
          <a:prstGeom prst="rect">
            <a:avLst/>
          </a:prstGeom>
          <a:noFill/>
        </p:spPr>
        <p:txBody>
          <a:bodyPr wrap="none">
            <a:spAutoFit/>
          </a:bodyPr>
          <a:lstStyle/>
          <a:p>
            <a:pPr>
              <a:defRPr/>
            </a:pPr>
            <a:r>
              <a:rPr lang="it-IT" sz="4800" dirty="0">
                <a:cs typeface="Arial" charset="0"/>
              </a:rPr>
              <a:t>Le </a:t>
            </a:r>
            <a:r>
              <a:rPr lang="it-IT" sz="4800" dirty="0" smtClean="0">
                <a:cs typeface="Arial" charset="0"/>
              </a:rPr>
              <a:t>origini del Liceo </a:t>
            </a:r>
            <a:r>
              <a:rPr lang="it-IT" sz="4800" dirty="0" err="1">
                <a:cs typeface="Arial" charset="0"/>
              </a:rPr>
              <a:t>S</a:t>
            </a:r>
            <a:r>
              <a:rPr lang="it-IT" sz="4800" dirty="0" err="1" smtClean="0">
                <a:cs typeface="Arial" charset="0"/>
              </a:rPr>
              <a:t>arpi</a:t>
            </a:r>
            <a:endParaRPr lang="it-IT" sz="4800" dirty="0">
              <a:cs typeface="Arial" charset="0"/>
            </a:endParaRPr>
          </a:p>
        </p:txBody>
      </p:sp>
    </p:spTree>
    <p:extLst>
      <p:ext uri="{BB962C8B-B14F-4D97-AF65-F5344CB8AC3E}">
        <p14:creationId xmlns:p14="http://schemas.microsoft.com/office/powerpoint/2010/main" val="300754078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4901" y="497639"/>
            <a:ext cx="8577776" cy="369332"/>
          </a:xfrm>
          <a:prstGeom prst="rect">
            <a:avLst/>
          </a:prstGeom>
          <a:noFill/>
        </p:spPr>
        <p:txBody>
          <a:bodyPr wrap="square" rtlCol="0">
            <a:spAutoFit/>
          </a:bodyPr>
          <a:lstStyle/>
          <a:p>
            <a:pPr algn="ctr"/>
            <a:r>
              <a:rPr lang="it-IT" b="1" dirty="0"/>
              <a:t>I globi terrestri</a:t>
            </a:r>
          </a:p>
        </p:txBody>
      </p:sp>
      <p:pic>
        <p:nvPicPr>
          <p:cNvPr id="6" name="Immagin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2255" y="1416925"/>
            <a:ext cx="4216636" cy="2349386"/>
          </a:xfrm>
          <a:prstGeom prst="rect">
            <a:avLst/>
          </a:prstGeom>
        </p:spPr>
      </p:pic>
      <p:sp>
        <p:nvSpPr>
          <p:cNvPr id="8" name="CasellaDiTesto 7"/>
          <p:cNvSpPr txBox="1"/>
          <p:nvPr/>
        </p:nvSpPr>
        <p:spPr>
          <a:xfrm>
            <a:off x="392254" y="3916460"/>
            <a:ext cx="2212187" cy="923330"/>
          </a:xfrm>
          <a:prstGeom prst="rect">
            <a:avLst/>
          </a:prstGeom>
          <a:noFill/>
        </p:spPr>
        <p:txBody>
          <a:bodyPr wrap="square" rtlCol="0">
            <a:spAutoFit/>
          </a:bodyPr>
          <a:lstStyle/>
          <a:p>
            <a:r>
              <a:rPr lang="it-IT" sz="1350" dirty="0"/>
              <a:t>Globo terrestre</a:t>
            </a:r>
          </a:p>
          <a:p>
            <a:r>
              <a:rPr lang="it-IT" sz="1350" dirty="0"/>
              <a:t>Legno, carta</a:t>
            </a:r>
          </a:p>
          <a:p>
            <a:r>
              <a:rPr lang="it-IT" sz="1350" dirty="0"/>
              <a:t>D. globo 350; d. cerchio 460</a:t>
            </a:r>
          </a:p>
          <a:p>
            <a:r>
              <a:rPr lang="it-IT" sz="1350" dirty="0" err="1"/>
              <a:t>Lattré</a:t>
            </a:r>
            <a:r>
              <a:rPr lang="it-IT" sz="1350" dirty="0"/>
              <a:t> 1774</a:t>
            </a:r>
          </a:p>
        </p:txBody>
      </p:sp>
      <p:pic>
        <p:nvPicPr>
          <p:cNvPr id="10" name="Immagin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041558" y="3393993"/>
            <a:ext cx="3856220" cy="2279250"/>
          </a:xfrm>
          <a:prstGeom prst="rect">
            <a:avLst/>
          </a:prstGeom>
        </p:spPr>
      </p:pic>
      <p:sp>
        <p:nvSpPr>
          <p:cNvPr id="11" name="CasellaDiTesto 10"/>
          <p:cNvSpPr txBox="1"/>
          <p:nvPr/>
        </p:nvSpPr>
        <p:spPr>
          <a:xfrm>
            <a:off x="2886472" y="4816707"/>
            <a:ext cx="2155086" cy="923330"/>
          </a:xfrm>
          <a:prstGeom prst="rect">
            <a:avLst/>
          </a:prstGeom>
          <a:noFill/>
        </p:spPr>
        <p:txBody>
          <a:bodyPr wrap="square" rtlCol="0">
            <a:spAutoFit/>
          </a:bodyPr>
          <a:lstStyle/>
          <a:p>
            <a:r>
              <a:rPr lang="it-IT" sz="1350" dirty="0"/>
              <a:t>Globo terrestre</a:t>
            </a:r>
          </a:p>
          <a:p>
            <a:r>
              <a:rPr lang="it-IT" sz="1350" dirty="0"/>
              <a:t>Legno, carta</a:t>
            </a:r>
          </a:p>
          <a:p>
            <a:r>
              <a:rPr lang="it-IT" sz="1350" dirty="0"/>
              <a:t>D. globo 210; d. cerchio 320</a:t>
            </a:r>
          </a:p>
          <a:p>
            <a:r>
              <a:rPr lang="it-IT" sz="1350" dirty="0" err="1"/>
              <a:t>Desnos</a:t>
            </a:r>
            <a:r>
              <a:rPr lang="it-IT" sz="1350" dirty="0"/>
              <a:t> 1750</a:t>
            </a:r>
          </a:p>
        </p:txBody>
      </p:sp>
      <p:sp>
        <p:nvSpPr>
          <p:cNvPr id="12" name="CasellaDiTesto 11"/>
          <p:cNvSpPr txBox="1"/>
          <p:nvPr/>
        </p:nvSpPr>
        <p:spPr>
          <a:xfrm>
            <a:off x="4795222" y="1416924"/>
            <a:ext cx="4348778" cy="507831"/>
          </a:xfrm>
          <a:prstGeom prst="rect">
            <a:avLst/>
          </a:prstGeom>
          <a:noFill/>
        </p:spPr>
        <p:txBody>
          <a:bodyPr wrap="square" rtlCol="0">
            <a:spAutoFit/>
          </a:bodyPr>
          <a:lstStyle/>
          <a:p>
            <a:r>
              <a:rPr lang="it-IT" sz="1350" dirty="0"/>
              <a:t>Con cui si mostrava la latitudine, la longitudine delle diverse località della Terra</a:t>
            </a:r>
          </a:p>
        </p:txBody>
      </p:sp>
    </p:spTree>
    <p:extLst>
      <p:ext uri="{BB962C8B-B14F-4D97-AF65-F5344CB8AC3E}">
        <p14:creationId xmlns:p14="http://schemas.microsoft.com/office/powerpoint/2010/main" val="3435479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46061" y="1105774"/>
            <a:ext cx="4200026" cy="3034519"/>
          </a:xfrm>
          <a:prstGeom prst="rect">
            <a:avLst/>
          </a:prstGeom>
        </p:spPr>
      </p:pic>
      <p:sp>
        <p:nvSpPr>
          <p:cNvPr id="4" name="CasellaDiTesto 3"/>
          <p:cNvSpPr txBox="1"/>
          <p:nvPr/>
        </p:nvSpPr>
        <p:spPr>
          <a:xfrm>
            <a:off x="4646061" y="4220107"/>
            <a:ext cx="2601712" cy="923330"/>
          </a:xfrm>
          <a:prstGeom prst="rect">
            <a:avLst/>
          </a:prstGeom>
          <a:noFill/>
        </p:spPr>
        <p:txBody>
          <a:bodyPr wrap="square" rtlCol="0">
            <a:spAutoFit/>
          </a:bodyPr>
          <a:lstStyle/>
          <a:p>
            <a:r>
              <a:rPr lang="it-IT" sz="1350" dirty="0"/>
              <a:t>Planetario</a:t>
            </a:r>
          </a:p>
          <a:p>
            <a:r>
              <a:rPr lang="it-IT" sz="1350" dirty="0"/>
              <a:t>Legno, carta, metallo</a:t>
            </a:r>
          </a:p>
          <a:p>
            <a:r>
              <a:rPr lang="it-IT" sz="1350" dirty="0"/>
              <a:t>Base: d. 290; h. 630</a:t>
            </a:r>
          </a:p>
          <a:p>
            <a:r>
              <a:rPr lang="it-IT" sz="1350" dirty="0"/>
              <a:t>1812</a:t>
            </a:r>
          </a:p>
        </p:txBody>
      </p:sp>
      <p:sp>
        <p:nvSpPr>
          <p:cNvPr id="5" name="CasellaDiTesto 4"/>
          <p:cNvSpPr txBox="1"/>
          <p:nvPr/>
        </p:nvSpPr>
        <p:spPr>
          <a:xfrm>
            <a:off x="4646061" y="5200169"/>
            <a:ext cx="4200026" cy="507831"/>
          </a:xfrm>
          <a:prstGeom prst="rect">
            <a:avLst/>
          </a:prstGeom>
          <a:noFill/>
        </p:spPr>
        <p:txBody>
          <a:bodyPr wrap="square" rtlCol="0">
            <a:spAutoFit/>
          </a:bodyPr>
          <a:lstStyle/>
          <a:p>
            <a:r>
              <a:rPr lang="it-IT" sz="1350" dirty="0"/>
              <a:t>Lo strumento mostra il movimento della Terra e dei pianeti del Sistema Solare</a:t>
            </a:r>
          </a:p>
        </p:txBody>
      </p:sp>
      <p:pic>
        <p:nvPicPr>
          <p:cNvPr id="7" name="Immagine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93197" y="1105774"/>
            <a:ext cx="2954807" cy="3755582"/>
          </a:xfrm>
          <a:prstGeom prst="rect">
            <a:avLst/>
          </a:prstGeom>
        </p:spPr>
      </p:pic>
      <p:sp>
        <p:nvSpPr>
          <p:cNvPr id="9" name="CasellaDiTesto 8"/>
          <p:cNvSpPr txBox="1"/>
          <p:nvPr/>
        </p:nvSpPr>
        <p:spPr>
          <a:xfrm>
            <a:off x="293196" y="4998306"/>
            <a:ext cx="2155086" cy="923330"/>
          </a:xfrm>
          <a:prstGeom prst="rect">
            <a:avLst/>
          </a:prstGeom>
          <a:noFill/>
        </p:spPr>
        <p:txBody>
          <a:bodyPr wrap="square" rtlCol="0">
            <a:spAutoFit/>
          </a:bodyPr>
          <a:lstStyle/>
          <a:p>
            <a:r>
              <a:rPr lang="it-IT" sz="1350" dirty="0"/>
              <a:t>Globo terrestre</a:t>
            </a:r>
          </a:p>
          <a:p>
            <a:r>
              <a:rPr lang="it-IT" sz="1350" dirty="0"/>
              <a:t>Legno, carta</a:t>
            </a:r>
          </a:p>
          <a:p>
            <a:r>
              <a:rPr lang="it-IT" sz="1350" dirty="0"/>
              <a:t>D. globo 330; h. 500</a:t>
            </a:r>
          </a:p>
          <a:p>
            <a:r>
              <a:rPr lang="it-IT" sz="1350" dirty="0"/>
              <a:t>¼ XIX secolo</a:t>
            </a:r>
          </a:p>
        </p:txBody>
      </p:sp>
    </p:spTree>
    <p:extLst>
      <p:ext uri="{BB962C8B-B14F-4D97-AF65-F5344CB8AC3E}">
        <p14:creationId xmlns:p14="http://schemas.microsoft.com/office/powerpoint/2010/main" val="488403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Documents and Settings\User\Documenti\Strumenti antichi 10.12.2008\Caffi\Museo Caffi_Immagini\Comunicazione Firenze\18MO_1_compressa.JPG"/>
          <p:cNvPicPr>
            <a:picLocks noChangeAspect="1" noChangeArrowheads="1"/>
          </p:cNvPicPr>
          <p:nvPr/>
        </p:nvPicPr>
        <p:blipFill>
          <a:blip r:embed="rId2" cstate="screen"/>
          <a:srcRect/>
          <a:stretch>
            <a:fillRect/>
          </a:stretch>
        </p:blipFill>
        <p:spPr bwMode="auto">
          <a:xfrm>
            <a:off x="395536" y="967235"/>
            <a:ext cx="5112568" cy="5611842"/>
          </a:xfrm>
          <a:prstGeom prst="rect">
            <a:avLst/>
          </a:prstGeom>
          <a:noFill/>
        </p:spPr>
      </p:pic>
      <p:sp>
        <p:nvSpPr>
          <p:cNvPr id="4" name="CasellaDiTesto 3"/>
          <p:cNvSpPr txBox="1"/>
          <p:nvPr/>
        </p:nvSpPr>
        <p:spPr>
          <a:xfrm>
            <a:off x="6084168" y="4843026"/>
            <a:ext cx="2736304" cy="1754326"/>
          </a:xfrm>
          <a:prstGeom prst="rect">
            <a:avLst/>
          </a:prstGeom>
          <a:noFill/>
        </p:spPr>
        <p:txBody>
          <a:bodyPr wrap="square" rtlCol="0">
            <a:spAutoFit/>
          </a:bodyPr>
          <a:lstStyle/>
          <a:p>
            <a:r>
              <a:rPr lang="it-IT" dirty="0"/>
              <a:t>Apparato dei 7 specchi</a:t>
            </a:r>
          </a:p>
          <a:p>
            <a:r>
              <a:rPr lang="it-IT" i="1" dirty="0"/>
              <a:t>Ottone, vetro, legno</a:t>
            </a:r>
          </a:p>
          <a:p>
            <a:r>
              <a:rPr lang="it-IT" i="1" dirty="0"/>
              <a:t>Supporto specchi: 450 x 30; d. specchi: 30; </a:t>
            </a:r>
            <a:r>
              <a:rPr lang="it-IT" i="1" dirty="0" smtClean="0"/>
              <a:t>base </a:t>
            </a:r>
            <a:r>
              <a:rPr lang="it-IT" i="1" dirty="0"/>
              <a:t>d. 200, h. 530</a:t>
            </a:r>
          </a:p>
          <a:p>
            <a:r>
              <a:rPr lang="it-IT" i="1" dirty="0"/>
              <a:t>1/4 XIX </a:t>
            </a:r>
            <a:r>
              <a:rPr lang="it-IT" i="1" dirty="0" smtClean="0"/>
              <a:t>secolo</a:t>
            </a:r>
            <a:endParaRPr lang="it-IT" i="1" dirty="0"/>
          </a:p>
        </p:txBody>
      </p:sp>
      <p:sp>
        <p:nvSpPr>
          <p:cNvPr id="2" name="CasellaDiTesto 1"/>
          <p:cNvSpPr txBox="1"/>
          <p:nvPr/>
        </p:nvSpPr>
        <p:spPr>
          <a:xfrm>
            <a:off x="3779912" y="188640"/>
            <a:ext cx="2808312" cy="461665"/>
          </a:xfrm>
          <a:prstGeom prst="rect">
            <a:avLst/>
          </a:prstGeom>
          <a:noFill/>
        </p:spPr>
        <p:txBody>
          <a:bodyPr wrap="square" rtlCol="0">
            <a:spAutoFit/>
          </a:bodyPr>
          <a:lstStyle/>
          <a:p>
            <a:r>
              <a:rPr lang="it-IT" sz="2400" dirty="0" smtClean="0"/>
              <a:t>Strumenti di ottica</a:t>
            </a:r>
            <a:endParaRPr lang="it-IT"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263" y="1340768"/>
            <a:ext cx="4128458" cy="3096344"/>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3725" y="1340768"/>
            <a:ext cx="4128459" cy="3096344"/>
          </a:xfrm>
          <a:prstGeom prst="rect">
            <a:avLst/>
          </a:prstGeom>
        </p:spPr>
      </p:pic>
      <p:sp>
        <p:nvSpPr>
          <p:cNvPr id="4" name="CasellaDiTesto 3"/>
          <p:cNvSpPr txBox="1"/>
          <p:nvPr/>
        </p:nvSpPr>
        <p:spPr>
          <a:xfrm>
            <a:off x="273367" y="4756655"/>
            <a:ext cx="3240360" cy="1477328"/>
          </a:xfrm>
          <a:prstGeom prst="rect">
            <a:avLst/>
          </a:prstGeom>
          <a:noFill/>
        </p:spPr>
        <p:txBody>
          <a:bodyPr wrap="square" rtlCol="0">
            <a:spAutoFit/>
          </a:bodyPr>
          <a:lstStyle/>
          <a:p>
            <a:r>
              <a:rPr lang="it-IT" dirty="0" smtClean="0"/>
              <a:t>Dagherrotipo</a:t>
            </a:r>
            <a:endParaRPr lang="it-IT" dirty="0"/>
          </a:p>
          <a:p>
            <a:r>
              <a:rPr lang="it-IT" dirty="0"/>
              <a:t>Legno, ottone</a:t>
            </a:r>
          </a:p>
          <a:p>
            <a:r>
              <a:rPr lang="it-IT" dirty="0"/>
              <a:t>220 x 265 x </a:t>
            </a:r>
            <a:r>
              <a:rPr lang="it-IT" dirty="0" smtClean="0"/>
              <a:t>440 mm</a:t>
            </a:r>
            <a:endParaRPr lang="it-IT" dirty="0"/>
          </a:p>
          <a:p>
            <a:r>
              <a:rPr lang="it-IT" dirty="0"/>
              <a:t>2/4 XIX secolo</a:t>
            </a:r>
          </a:p>
          <a:p>
            <a:endParaRPr lang="it-IT" dirty="0"/>
          </a:p>
        </p:txBody>
      </p:sp>
      <p:sp>
        <p:nvSpPr>
          <p:cNvPr id="5" name="CasellaDiTesto 4"/>
          <p:cNvSpPr txBox="1"/>
          <p:nvPr/>
        </p:nvSpPr>
        <p:spPr>
          <a:xfrm>
            <a:off x="4753725" y="4756655"/>
            <a:ext cx="3528392" cy="1477328"/>
          </a:xfrm>
          <a:prstGeom prst="rect">
            <a:avLst/>
          </a:prstGeom>
          <a:noFill/>
        </p:spPr>
        <p:txBody>
          <a:bodyPr wrap="square" rtlCol="0">
            <a:spAutoFit/>
          </a:bodyPr>
          <a:lstStyle/>
          <a:p>
            <a:r>
              <a:rPr lang="it-IT" dirty="0" smtClean="0"/>
              <a:t>Macchina </a:t>
            </a:r>
            <a:r>
              <a:rPr lang="it-IT" dirty="0"/>
              <a:t>fotografica</a:t>
            </a:r>
          </a:p>
          <a:p>
            <a:r>
              <a:rPr lang="it-IT" dirty="0"/>
              <a:t>Legno, metallo, vetro</a:t>
            </a:r>
          </a:p>
          <a:p>
            <a:r>
              <a:rPr lang="it-IT" dirty="0"/>
              <a:t>140 x 240 x </a:t>
            </a:r>
            <a:r>
              <a:rPr lang="it-IT" dirty="0" smtClean="0"/>
              <a:t>110 mm</a:t>
            </a:r>
            <a:endParaRPr lang="it-IT" dirty="0"/>
          </a:p>
          <a:p>
            <a:r>
              <a:rPr lang="it-IT" dirty="0"/>
              <a:t>1/4 XX secolo</a:t>
            </a:r>
          </a:p>
          <a:p>
            <a:endParaRPr lang="it-IT" dirty="0"/>
          </a:p>
        </p:txBody>
      </p:sp>
    </p:spTree>
    <p:extLst>
      <p:ext uri="{BB962C8B-B14F-4D97-AF65-F5344CB8AC3E}">
        <p14:creationId xmlns:p14="http://schemas.microsoft.com/office/powerpoint/2010/main" val="2084841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ser\Documenti\Strumenti antichi 10.12.2008\Caffi\Museo Caffi_Immagini\Comunicazione Firenze\17ME_2.JPG"/>
          <p:cNvPicPr>
            <a:picLocks noChangeAspect="1" noChangeArrowheads="1"/>
          </p:cNvPicPr>
          <p:nvPr/>
        </p:nvPicPr>
        <p:blipFill>
          <a:blip r:embed="rId2" cstate="screen"/>
          <a:srcRect/>
          <a:stretch>
            <a:fillRect/>
          </a:stretch>
        </p:blipFill>
        <p:spPr bwMode="auto">
          <a:xfrm>
            <a:off x="2979927" y="843994"/>
            <a:ext cx="5729054" cy="4500463"/>
          </a:xfrm>
          <a:prstGeom prst="rect">
            <a:avLst/>
          </a:prstGeom>
          <a:noFill/>
        </p:spPr>
      </p:pic>
      <p:sp>
        <p:nvSpPr>
          <p:cNvPr id="3" name="CasellaDiTesto 2"/>
          <p:cNvSpPr txBox="1"/>
          <p:nvPr/>
        </p:nvSpPr>
        <p:spPr>
          <a:xfrm>
            <a:off x="179512" y="4077072"/>
            <a:ext cx="4248472" cy="2585323"/>
          </a:xfrm>
          <a:prstGeom prst="rect">
            <a:avLst/>
          </a:prstGeom>
          <a:noFill/>
        </p:spPr>
        <p:txBody>
          <a:bodyPr wrap="square" rtlCol="0">
            <a:spAutoFit/>
          </a:bodyPr>
          <a:lstStyle/>
          <a:p>
            <a:r>
              <a:rPr lang="it-IT" dirty="0" smtClean="0"/>
              <a:t>Macchina elettrica di </a:t>
            </a:r>
            <a:r>
              <a:rPr lang="it-IT" dirty="0" err="1" smtClean="0"/>
              <a:t>Holtz</a:t>
            </a:r>
            <a:endParaRPr lang="it-IT" dirty="0" smtClean="0"/>
          </a:p>
          <a:p>
            <a:r>
              <a:rPr lang="it-IT" i="1" dirty="0" smtClean="0"/>
              <a:t>Legno, vetro, metallo</a:t>
            </a:r>
          </a:p>
          <a:p>
            <a:r>
              <a:rPr lang="it-IT" i="1" dirty="0" smtClean="0"/>
              <a:t>Base: 800x570; h.560</a:t>
            </a:r>
          </a:p>
          <a:p>
            <a:r>
              <a:rPr lang="it-IT" i="1" dirty="0" smtClean="0"/>
              <a:t>3/4 XIX secolo</a:t>
            </a:r>
          </a:p>
          <a:p>
            <a:endParaRPr lang="it-IT" i="1" dirty="0"/>
          </a:p>
          <a:p>
            <a:r>
              <a:rPr lang="it-IT" dirty="0"/>
              <a:t>Generatore elettrostatico in cui il movimento dei dischi di vetro induce una carica elettrica nei pettini adiacenti ai dischi </a:t>
            </a:r>
          </a:p>
          <a:p>
            <a:endParaRPr lang="it-IT" i="1" dirty="0" smtClean="0"/>
          </a:p>
        </p:txBody>
      </p:sp>
      <p:sp>
        <p:nvSpPr>
          <p:cNvPr id="2" name="CasellaDiTesto 1"/>
          <p:cNvSpPr txBox="1"/>
          <p:nvPr/>
        </p:nvSpPr>
        <p:spPr>
          <a:xfrm>
            <a:off x="179512" y="188640"/>
            <a:ext cx="5600831" cy="461665"/>
          </a:xfrm>
          <a:prstGeom prst="rect">
            <a:avLst/>
          </a:prstGeom>
          <a:noFill/>
        </p:spPr>
        <p:txBody>
          <a:bodyPr wrap="square" rtlCol="0">
            <a:spAutoFit/>
          </a:bodyPr>
          <a:lstStyle/>
          <a:p>
            <a:r>
              <a:rPr lang="it-IT" sz="2400" dirty="0" smtClean="0"/>
              <a:t>Gli strumenti elettrici</a:t>
            </a:r>
            <a:endParaRPr lang="it-IT"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ser\Documenti\Strumenti antichi 10.12.2008\Caffi\Museo Caffi_Immagini\Comunicazione Firenze\45ME.JPG"/>
          <p:cNvPicPr>
            <a:picLocks noChangeAspect="1" noChangeArrowheads="1"/>
          </p:cNvPicPr>
          <p:nvPr/>
        </p:nvPicPr>
        <p:blipFill>
          <a:blip r:embed="rId2" cstate="screen"/>
          <a:srcRect/>
          <a:stretch>
            <a:fillRect/>
          </a:stretch>
        </p:blipFill>
        <p:spPr bwMode="auto">
          <a:xfrm>
            <a:off x="467544" y="116632"/>
            <a:ext cx="5244671" cy="6480720"/>
          </a:xfrm>
          <a:prstGeom prst="rect">
            <a:avLst/>
          </a:prstGeom>
          <a:noFill/>
        </p:spPr>
      </p:pic>
      <p:sp>
        <p:nvSpPr>
          <p:cNvPr id="3" name="CasellaDiTesto 2"/>
          <p:cNvSpPr txBox="1"/>
          <p:nvPr/>
        </p:nvSpPr>
        <p:spPr>
          <a:xfrm>
            <a:off x="5868144" y="4869160"/>
            <a:ext cx="3096344" cy="1477328"/>
          </a:xfrm>
          <a:prstGeom prst="rect">
            <a:avLst/>
          </a:prstGeom>
          <a:noFill/>
        </p:spPr>
        <p:txBody>
          <a:bodyPr wrap="square" rtlCol="0">
            <a:spAutoFit/>
          </a:bodyPr>
          <a:lstStyle/>
          <a:p>
            <a:r>
              <a:rPr lang="it-IT" dirty="0" smtClean="0"/>
              <a:t>Batteria di sei bottiglie di </a:t>
            </a:r>
            <a:r>
              <a:rPr lang="it-IT" dirty="0" err="1" smtClean="0"/>
              <a:t>Leyda</a:t>
            </a:r>
            <a:endParaRPr lang="it-IT" dirty="0" smtClean="0"/>
          </a:p>
          <a:p>
            <a:r>
              <a:rPr lang="it-IT" i="1" dirty="0" smtClean="0"/>
              <a:t>Legno, vetro, metallo</a:t>
            </a:r>
          </a:p>
          <a:p>
            <a:r>
              <a:rPr lang="it-IT" i="1" dirty="0" smtClean="0"/>
              <a:t>D. 170, h. </a:t>
            </a:r>
            <a:r>
              <a:rPr lang="it-IT" i="1" smtClean="0"/>
              <a:t>180</a:t>
            </a:r>
            <a:endParaRPr lang="it-IT" i="1" dirty="0" smtClean="0"/>
          </a:p>
          <a:p>
            <a:r>
              <a:rPr lang="it-IT" i="1" dirty="0" smtClean="0"/>
              <a:t>1/4 XIX secolo</a:t>
            </a:r>
          </a:p>
          <a:p>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Documenti\Strumenti antichi 10.12.2008\Caffi\Museo Caffi_Immagini\Comunicazione Firenze\6ME.JPG"/>
          <p:cNvPicPr preferRelativeResize="0">
            <a:picLocks noChangeAspect="1" noChangeArrowheads="1"/>
          </p:cNvPicPr>
          <p:nvPr/>
        </p:nvPicPr>
        <p:blipFill>
          <a:blip r:embed="rId2" cstate="screen"/>
          <a:stretch>
            <a:fillRect/>
          </a:stretch>
        </p:blipFill>
        <p:spPr bwMode="auto">
          <a:xfrm>
            <a:off x="2987824" y="188640"/>
            <a:ext cx="2606312" cy="6503583"/>
          </a:xfrm>
          <a:prstGeom prst="rect">
            <a:avLst/>
          </a:prstGeom>
          <a:noFill/>
        </p:spPr>
      </p:pic>
      <p:sp>
        <p:nvSpPr>
          <p:cNvPr id="3" name="CasellaDiTesto 2"/>
          <p:cNvSpPr txBox="1"/>
          <p:nvPr/>
        </p:nvSpPr>
        <p:spPr>
          <a:xfrm>
            <a:off x="5796136" y="5397023"/>
            <a:ext cx="3096344" cy="1200329"/>
          </a:xfrm>
          <a:prstGeom prst="rect">
            <a:avLst/>
          </a:prstGeom>
          <a:noFill/>
        </p:spPr>
        <p:txBody>
          <a:bodyPr wrap="square" rtlCol="0">
            <a:spAutoFit/>
          </a:bodyPr>
          <a:lstStyle/>
          <a:p>
            <a:r>
              <a:rPr lang="it-IT" dirty="0" smtClean="0"/>
              <a:t>Pile a colonna </a:t>
            </a:r>
          </a:p>
          <a:p>
            <a:r>
              <a:rPr lang="it-IT" i="1" dirty="0" smtClean="0"/>
              <a:t>Metallo, legno, vetro</a:t>
            </a:r>
          </a:p>
          <a:p>
            <a:r>
              <a:rPr lang="it-IT" i="1" dirty="0" smtClean="0"/>
              <a:t>Base: 420 x 420; h.1070</a:t>
            </a:r>
          </a:p>
          <a:p>
            <a:r>
              <a:rPr lang="it-IT" i="1" dirty="0" smtClean="0"/>
              <a:t>1/4 XIX secolo</a:t>
            </a:r>
          </a:p>
        </p:txBody>
      </p:sp>
      <p:sp>
        <p:nvSpPr>
          <p:cNvPr id="2" name="CasellaDiTesto 1"/>
          <p:cNvSpPr txBox="1"/>
          <p:nvPr/>
        </p:nvSpPr>
        <p:spPr>
          <a:xfrm>
            <a:off x="107504" y="188640"/>
            <a:ext cx="2664296" cy="369332"/>
          </a:xfrm>
          <a:prstGeom prst="rect">
            <a:avLst/>
          </a:prstGeom>
          <a:noFill/>
        </p:spPr>
        <p:txBody>
          <a:bodyPr wrap="square" rtlCol="0">
            <a:spAutoFit/>
          </a:bodyPr>
          <a:lstStyle/>
          <a:p>
            <a:r>
              <a:rPr lang="it-IT" dirty="0" smtClean="0"/>
              <a:t>Strumenti elettrici</a:t>
            </a:r>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Documenti\Strumenti antichi 10.12.2008\Caffi\Museo Caffi_Immagini\Comunicazione Firenze\1ME.JPG"/>
          <p:cNvPicPr>
            <a:picLocks noChangeAspect="1" noChangeArrowheads="1"/>
          </p:cNvPicPr>
          <p:nvPr/>
        </p:nvPicPr>
        <p:blipFill>
          <a:blip r:embed="rId2" cstate="screen"/>
          <a:srcRect/>
          <a:stretch>
            <a:fillRect/>
          </a:stretch>
        </p:blipFill>
        <p:spPr bwMode="auto">
          <a:xfrm>
            <a:off x="104968" y="137253"/>
            <a:ext cx="4899080" cy="6532107"/>
          </a:xfrm>
          <a:prstGeom prst="rect">
            <a:avLst/>
          </a:prstGeom>
          <a:noFill/>
        </p:spPr>
      </p:pic>
      <p:sp>
        <p:nvSpPr>
          <p:cNvPr id="3" name="CasellaDiTesto 2"/>
          <p:cNvSpPr txBox="1"/>
          <p:nvPr/>
        </p:nvSpPr>
        <p:spPr>
          <a:xfrm>
            <a:off x="5076056" y="4653136"/>
            <a:ext cx="3744416" cy="2031325"/>
          </a:xfrm>
          <a:prstGeom prst="rect">
            <a:avLst/>
          </a:prstGeom>
          <a:noFill/>
        </p:spPr>
        <p:txBody>
          <a:bodyPr wrap="square" rtlCol="0">
            <a:spAutoFit/>
          </a:bodyPr>
          <a:lstStyle/>
          <a:p>
            <a:r>
              <a:rPr lang="it-IT" dirty="0" smtClean="0"/>
              <a:t>Accendi lume a gas idrogeno con elettroforo</a:t>
            </a:r>
          </a:p>
          <a:p>
            <a:r>
              <a:rPr lang="it-IT" i="1" dirty="0" smtClean="0"/>
              <a:t>Cassetta: 200x200, h. 100; </a:t>
            </a:r>
          </a:p>
          <a:p>
            <a:r>
              <a:rPr lang="it-IT" i="1" dirty="0" smtClean="0"/>
              <a:t>vaso: d. 120, h. 400 </a:t>
            </a:r>
          </a:p>
          <a:p>
            <a:r>
              <a:rPr lang="it-IT" i="1" dirty="0" smtClean="0"/>
              <a:t>Legno, vetro, metallo, osso</a:t>
            </a:r>
          </a:p>
          <a:p>
            <a:r>
              <a:rPr lang="it-IT" i="1" dirty="0" smtClean="0"/>
              <a:t>1/4 XIX secolo</a:t>
            </a:r>
          </a:p>
          <a:p>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580979"/>
            <a:ext cx="7886700" cy="570218"/>
          </a:xfrm>
          <a:ln>
            <a:noFill/>
          </a:ln>
        </p:spPr>
        <p:txBody>
          <a:bodyPr>
            <a:normAutofit/>
          </a:bodyPr>
          <a:lstStyle/>
          <a:p>
            <a:pPr algn="ctr"/>
            <a:r>
              <a:rPr lang="it-IT" sz="2700" dirty="0"/>
              <a:t>Gli strumenti elettromagnetici</a:t>
            </a:r>
          </a:p>
        </p:txBody>
      </p:sp>
      <p:pic>
        <p:nvPicPr>
          <p:cNvPr id="13" name="Immagine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7785" y="2218936"/>
            <a:ext cx="2973538" cy="3405577"/>
          </a:xfrm>
          <a:prstGeom prst="rect">
            <a:avLst/>
          </a:prstGeom>
        </p:spPr>
      </p:pic>
      <p:sp>
        <p:nvSpPr>
          <p:cNvPr id="14" name="CasellaDiTesto 13"/>
          <p:cNvSpPr txBox="1"/>
          <p:nvPr/>
        </p:nvSpPr>
        <p:spPr>
          <a:xfrm>
            <a:off x="0" y="1618772"/>
            <a:ext cx="9144000" cy="600164"/>
          </a:xfrm>
          <a:prstGeom prst="rect">
            <a:avLst/>
          </a:prstGeom>
          <a:noFill/>
        </p:spPr>
        <p:txBody>
          <a:bodyPr wrap="square" rtlCol="0">
            <a:spAutoFit/>
          </a:bodyPr>
          <a:lstStyle/>
          <a:p>
            <a:pPr algn="ctr"/>
            <a:r>
              <a:rPr lang="it-IT" dirty="0"/>
              <a:t>Rocchetti a induzione</a:t>
            </a:r>
          </a:p>
          <a:p>
            <a:pPr algn="ctr"/>
            <a:r>
              <a:rPr lang="it-IT" sz="1500" dirty="0"/>
              <a:t>3/4 XIX secolo</a:t>
            </a:r>
          </a:p>
        </p:txBody>
      </p:sp>
      <p:sp>
        <p:nvSpPr>
          <p:cNvPr id="7" name="CasellaDiTesto 6"/>
          <p:cNvSpPr txBox="1"/>
          <p:nvPr/>
        </p:nvSpPr>
        <p:spPr>
          <a:xfrm>
            <a:off x="3225435" y="3934183"/>
            <a:ext cx="1878496" cy="1962076"/>
          </a:xfrm>
          <a:prstGeom prst="rect">
            <a:avLst/>
          </a:prstGeom>
          <a:noFill/>
        </p:spPr>
        <p:txBody>
          <a:bodyPr wrap="square" rtlCol="0">
            <a:spAutoFit/>
          </a:bodyPr>
          <a:lstStyle/>
          <a:p>
            <a:r>
              <a:rPr lang="it-IT" sz="1350" dirty="0"/>
              <a:t>Gli strumenti esemplificano la creazione di una corrente elettrica mediante le variazioni di un campo magnetico: preludio alla produzione di corrente alternata</a:t>
            </a:r>
          </a:p>
        </p:txBody>
      </p:sp>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3931" y="2749547"/>
            <a:ext cx="3887838" cy="2915879"/>
          </a:xfrm>
          <a:prstGeom prst="rect">
            <a:avLst/>
          </a:prstGeom>
        </p:spPr>
      </p:pic>
    </p:spTree>
    <p:extLst>
      <p:ext uri="{BB962C8B-B14F-4D97-AF65-F5344CB8AC3E}">
        <p14:creationId xmlns:p14="http://schemas.microsoft.com/office/powerpoint/2010/main" val="416069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98704" y="4451045"/>
            <a:ext cx="3468759" cy="1338828"/>
          </a:xfrm>
          <a:prstGeom prst="rect">
            <a:avLst/>
          </a:prstGeom>
          <a:noFill/>
        </p:spPr>
        <p:txBody>
          <a:bodyPr wrap="square" rtlCol="0">
            <a:spAutoFit/>
          </a:bodyPr>
          <a:lstStyle/>
          <a:p>
            <a:r>
              <a:rPr lang="it-IT" sz="1350" dirty="0"/>
              <a:t>Telegrafo a quadrante</a:t>
            </a:r>
          </a:p>
          <a:p>
            <a:r>
              <a:rPr lang="it-IT" sz="1350" dirty="0"/>
              <a:t>Legno, ottone</a:t>
            </a:r>
          </a:p>
          <a:p>
            <a:r>
              <a:rPr lang="it-IT" sz="1350" dirty="0"/>
              <a:t>Base: 155 x 235, H. 170</a:t>
            </a:r>
          </a:p>
          <a:p>
            <a:r>
              <a:rPr lang="it-IT" sz="1350" dirty="0"/>
              <a:t>Duroni a Milano</a:t>
            </a:r>
          </a:p>
          <a:p>
            <a:r>
              <a:rPr lang="it-IT" sz="1350" dirty="0"/>
              <a:t>3/4 </a:t>
            </a:r>
            <a:r>
              <a:rPr lang="it-IT" sz="1350" dirty="0" smtClean="0"/>
              <a:t>XIX </a:t>
            </a:r>
            <a:r>
              <a:rPr lang="it-IT" sz="1350" dirty="0"/>
              <a:t>secolo</a:t>
            </a:r>
          </a:p>
          <a:p>
            <a:endParaRPr lang="it-IT" sz="1350" dirty="0"/>
          </a:p>
        </p:txBody>
      </p:sp>
      <p:sp>
        <p:nvSpPr>
          <p:cNvPr id="7" name="CasellaDiTesto 6"/>
          <p:cNvSpPr txBox="1"/>
          <p:nvPr/>
        </p:nvSpPr>
        <p:spPr>
          <a:xfrm>
            <a:off x="4726457" y="4516500"/>
            <a:ext cx="3489376" cy="923330"/>
          </a:xfrm>
          <a:prstGeom prst="rect">
            <a:avLst/>
          </a:prstGeom>
          <a:noFill/>
        </p:spPr>
        <p:txBody>
          <a:bodyPr wrap="square" rtlCol="0">
            <a:spAutoFit/>
          </a:bodyPr>
          <a:lstStyle/>
          <a:p>
            <a:r>
              <a:rPr lang="it-IT" sz="1350" dirty="0"/>
              <a:t>Elettrocalamita verticale con ancora e martello</a:t>
            </a:r>
          </a:p>
          <a:p>
            <a:r>
              <a:rPr lang="it-IT" sz="1350" dirty="0"/>
              <a:t>Base: 200 x 200, h. 120 </a:t>
            </a:r>
          </a:p>
          <a:p>
            <a:r>
              <a:rPr lang="it-IT" sz="1350" dirty="0"/>
              <a:t>4/</a:t>
            </a:r>
            <a:r>
              <a:rPr lang="it-IT" sz="1350" dirty="0" err="1"/>
              <a:t>4</a:t>
            </a:r>
            <a:r>
              <a:rPr lang="it-IT" sz="1350" dirty="0"/>
              <a:t> XIX secolo</a:t>
            </a:r>
          </a:p>
          <a:p>
            <a:r>
              <a:rPr lang="it-IT" sz="1350" dirty="0"/>
              <a:t>L’antenato dei potenti elettromagneti moderni</a:t>
            </a: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704" y="1170214"/>
            <a:ext cx="4184694" cy="3138521"/>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6457" y="1170214"/>
            <a:ext cx="4184693" cy="3138521"/>
          </a:xfrm>
          <a:prstGeom prst="rect">
            <a:avLst/>
          </a:prstGeom>
        </p:spPr>
      </p:pic>
    </p:spTree>
    <p:extLst>
      <p:ext uri="{BB962C8B-B14F-4D97-AF65-F5344CB8AC3E}">
        <p14:creationId xmlns:p14="http://schemas.microsoft.com/office/powerpoint/2010/main" val="448186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6143625" y="3714750"/>
            <a:ext cx="2716213" cy="714375"/>
          </a:xfrm>
        </p:spPr>
        <p:txBody>
          <a:bodyPr/>
          <a:lstStyle/>
          <a:p>
            <a:pPr eaLnBrk="1" hangingPunct="1"/>
            <a:r>
              <a:rPr lang="it-IT" sz="2000" dirty="0" smtClean="0"/>
              <a:t>Lorenzo Mascheroni</a:t>
            </a:r>
          </a:p>
        </p:txBody>
      </p:sp>
      <p:sp>
        <p:nvSpPr>
          <p:cNvPr id="3" name="Segnaposto contenuto 2"/>
          <p:cNvSpPr>
            <a:spLocks noGrp="1"/>
          </p:cNvSpPr>
          <p:nvPr>
            <p:ph idx="1"/>
          </p:nvPr>
        </p:nvSpPr>
        <p:spPr>
          <a:xfrm>
            <a:off x="214313" y="857250"/>
            <a:ext cx="5832475" cy="5472113"/>
          </a:xfrm>
        </p:spPr>
        <p:txBody>
          <a:bodyPr/>
          <a:lstStyle/>
          <a:p>
            <a:pPr indent="0" eaLnBrk="1" hangingPunct="1">
              <a:lnSpc>
                <a:spcPct val="80000"/>
              </a:lnSpc>
              <a:buFont typeface="Arial" panose="020B0604020202020204" pitchFamily="34" charset="0"/>
              <a:buNone/>
            </a:pPr>
            <a:r>
              <a:rPr lang="it-IT" dirty="0" smtClean="0"/>
              <a:t>La nascita del </a:t>
            </a:r>
            <a:r>
              <a:rPr lang="it-IT" b="1" dirty="0" smtClean="0"/>
              <a:t>Gabinetto di Fisica  </a:t>
            </a:r>
            <a:r>
              <a:rPr lang="it-IT" dirty="0" smtClean="0"/>
              <a:t>risale presumibilmente alla fine del Settecento, quando il Consiglio della Nobile Reggenza del Collegio Mariano affidò a </a:t>
            </a:r>
            <a:r>
              <a:rPr lang="it-IT" b="1" dirty="0" smtClean="0"/>
              <a:t>Lorenzo Mascheroni (1750 – 1800)</a:t>
            </a:r>
            <a:r>
              <a:rPr lang="it-IT" dirty="0" smtClean="0"/>
              <a:t>, docente della scuola già dal 1773, l’incarico di costituire un Gabinetto di Fisica adatto all’insegnamento della Fisica Sperimentale. </a:t>
            </a:r>
          </a:p>
          <a:p>
            <a:pPr eaLnBrk="1" hangingPunct="1">
              <a:lnSpc>
                <a:spcPct val="80000"/>
              </a:lnSpc>
              <a:buFont typeface="Arial" panose="020B0604020202020204" pitchFamily="34" charset="0"/>
              <a:buNone/>
            </a:pPr>
            <a:endParaRPr lang="it-IT" sz="2700" dirty="0" smtClean="0"/>
          </a:p>
        </p:txBody>
      </p:sp>
      <p:pic>
        <p:nvPicPr>
          <p:cNvPr id="5" name="Picture 2" descr="http://maspo.altervista.org/mascheroni.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11484" y="289529"/>
            <a:ext cx="2180493" cy="3303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936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fade">
                                      <p:cBhvr>
                                        <p:cTn id="14" dur="1000"/>
                                        <p:tgtEl>
                                          <p:spTgt spid="13314"/>
                                        </p:tgtEl>
                                      </p:cBhvr>
                                    </p:animEffect>
                                    <p:anim calcmode="lin" valueType="num">
                                      <p:cBhvr>
                                        <p:cTn id="15" dur="1000" fill="hold"/>
                                        <p:tgtEl>
                                          <p:spTgt spid="13314"/>
                                        </p:tgtEl>
                                        <p:attrNameLst>
                                          <p:attrName>ppt_x</p:attrName>
                                        </p:attrNameLst>
                                      </p:cBhvr>
                                      <p:tavLst>
                                        <p:tav tm="0">
                                          <p:val>
                                            <p:strVal val="#ppt_x"/>
                                          </p:val>
                                        </p:tav>
                                        <p:tav tm="100000">
                                          <p:val>
                                            <p:strVal val="#ppt_x"/>
                                          </p:val>
                                        </p:tav>
                                      </p:tavLst>
                                    </p:anim>
                                    <p:anim calcmode="lin" valueType="num">
                                      <p:cBhvr>
                                        <p:cTn id="16"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516216" y="4221088"/>
            <a:ext cx="2448272" cy="2031325"/>
          </a:xfrm>
          <a:prstGeom prst="rect">
            <a:avLst/>
          </a:prstGeom>
          <a:noFill/>
        </p:spPr>
        <p:txBody>
          <a:bodyPr wrap="square" rtlCol="0">
            <a:spAutoFit/>
          </a:bodyPr>
          <a:lstStyle/>
          <a:p>
            <a:r>
              <a:rPr lang="it-IT" dirty="0" smtClean="0"/>
              <a:t>Apparato di </a:t>
            </a:r>
            <a:r>
              <a:rPr lang="it-IT" dirty="0" err="1" smtClean="0"/>
              <a:t>Pouillet</a:t>
            </a:r>
            <a:r>
              <a:rPr lang="it-IT" dirty="0" smtClean="0"/>
              <a:t> per correnti rotanti</a:t>
            </a:r>
          </a:p>
          <a:p>
            <a:r>
              <a:rPr lang="it-IT" i="1" dirty="0" smtClean="0"/>
              <a:t>Legno, rame, ottone, vetro</a:t>
            </a:r>
          </a:p>
          <a:p>
            <a:r>
              <a:rPr lang="it-IT" i="1" dirty="0" smtClean="0"/>
              <a:t>Base: 320 x 490; h.400</a:t>
            </a:r>
          </a:p>
          <a:p>
            <a:r>
              <a:rPr lang="it-IT" i="1" dirty="0" smtClean="0"/>
              <a:t>2/4 XIX secolo</a:t>
            </a:r>
          </a:p>
          <a:p>
            <a:endParaRPr lang="it-IT" dirty="0"/>
          </a:p>
        </p:txBody>
      </p:sp>
      <p:pic>
        <p:nvPicPr>
          <p:cNvPr id="6146" name="Picture 2" descr="C:\Documents and Settings\User\Documenti\Strumenti antichi 10.12.2008\Caffi\Museo Caffi_Immagini\Restaurati\DSCF2395_comp.JPG"/>
          <p:cNvPicPr>
            <a:picLocks noChangeAspect="1" noChangeArrowheads="1"/>
          </p:cNvPicPr>
          <p:nvPr/>
        </p:nvPicPr>
        <p:blipFill>
          <a:blip r:embed="rId2" cstate="screen"/>
          <a:srcRect/>
          <a:stretch>
            <a:fillRect/>
          </a:stretch>
        </p:blipFill>
        <p:spPr bwMode="auto">
          <a:xfrm>
            <a:off x="323528" y="764704"/>
            <a:ext cx="6102678" cy="518457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User\Documenti\Strumenti antichi 10.12.2008\Caffi\Museo Caffi_Immagini\Comunicazione Firenze\74ME.JPG"/>
          <p:cNvPicPr>
            <a:picLocks noChangeAspect="1" noChangeArrowheads="1"/>
          </p:cNvPicPr>
          <p:nvPr/>
        </p:nvPicPr>
        <p:blipFill>
          <a:blip r:embed="rId2" cstate="screen"/>
          <a:srcRect/>
          <a:stretch>
            <a:fillRect/>
          </a:stretch>
        </p:blipFill>
        <p:spPr bwMode="auto">
          <a:xfrm>
            <a:off x="1331640" y="188640"/>
            <a:ext cx="6426714" cy="5184576"/>
          </a:xfrm>
          <a:prstGeom prst="rect">
            <a:avLst/>
          </a:prstGeom>
          <a:noFill/>
        </p:spPr>
      </p:pic>
      <p:sp>
        <p:nvSpPr>
          <p:cNvPr id="4" name="CasellaDiTesto 3"/>
          <p:cNvSpPr txBox="1"/>
          <p:nvPr/>
        </p:nvSpPr>
        <p:spPr>
          <a:xfrm>
            <a:off x="1331640" y="5589240"/>
            <a:ext cx="6264696" cy="1477328"/>
          </a:xfrm>
          <a:prstGeom prst="rect">
            <a:avLst/>
          </a:prstGeom>
          <a:noFill/>
        </p:spPr>
        <p:txBody>
          <a:bodyPr wrap="square" rtlCol="0">
            <a:spAutoFit/>
          </a:bodyPr>
          <a:lstStyle/>
          <a:p>
            <a:r>
              <a:rPr lang="it-IT" dirty="0" smtClean="0"/>
              <a:t>Apparato di Faraday per la rotazione di una calamita </a:t>
            </a:r>
          </a:p>
          <a:p>
            <a:r>
              <a:rPr lang="it-IT" i="1" dirty="0" smtClean="0"/>
              <a:t>Legno, ottone, rame, vetro</a:t>
            </a:r>
          </a:p>
          <a:p>
            <a:r>
              <a:rPr lang="it-IT" i="1" dirty="0" smtClean="0"/>
              <a:t>Base: 350 x 200; h. 230</a:t>
            </a:r>
          </a:p>
          <a:p>
            <a:r>
              <a:rPr lang="it-IT" i="1" dirty="0" smtClean="0"/>
              <a:t>2/4 XIX secolo</a:t>
            </a:r>
          </a:p>
          <a:p>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43608" y="5380672"/>
            <a:ext cx="2736304" cy="1477328"/>
          </a:xfrm>
          <a:prstGeom prst="rect">
            <a:avLst/>
          </a:prstGeom>
          <a:noFill/>
        </p:spPr>
        <p:txBody>
          <a:bodyPr wrap="square" rtlCol="0">
            <a:spAutoFit/>
          </a:bodyPr>
          <a:lstStyle/>
          <a:p>
            <a:r>
              <a:rPr lang="it-IT" dirty="0" smtClean="0"/>
              <a:t>Rocchetto a induzione</a:t>
            </a:r>
          </a:p>
          <a:p>
            <a:r>
              <a:rPr lang="it-IT" i="1" dirty="0" smtClean="0"/>
              <a:t>Legno, ottone, ferro</a:t>
            </a:r>
          </a:p>
          <a:p>
            <a:r>
              <a:rPr lang="it-IT" i="1" dirty="0" smtClean="0"/>
              <a:t>Base: 240 x 145</a:t>
            </a:r>
          </a:p>
          <a:p>
            <a:r>
              <a:rPr lang="it-IT" i="1" dirty="0" smtClean="0"/>
              <a:t>2/4 XIX secolo</a:t>
            </a:r>
          </a:p>
          <a:p>
            <a:endParaRPr lang="it-IT" dirty="0"/>
          </a:p>
        </p:txBody>
      </p:sp>
      <p:pic>
        <p:nvPicPr>
          <p:cNvPr id="7170" name="Picture 2" descr="C:\Documents and Settings\User\Documenti\Strumenti antichi 10.12.2008\Caffi\Museo Caffi_Immagini\Restaurati\DSCF2385_comp.JPG"/>
          <p:cNvPicPr>
            <a:picLocks noChangeAspect="1" noChangeArrowheads="1"/>
          </p:cNvPicPr>
          <p:nvPr/>
        </p:nvPicPr>
        <p:blipFill>
          <a:blip r:embed="rId2" cstate="screen"/>
          <a:srcRect/>
          <a:stretch>
            <a:fillRect/>
          </a:stretch>
        </p:blipFill>
        <p:spPr bwMode="auto">
          <a:xfrm>
            <a:off x="1117409" y="316607"/>
            <a:ext cx="6838967" cy="476857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User\Documenti\Strumenti antichi 10.12.2008\Caffi\Museo Caffi_Immagini\Comunicazione Firenze\96ME.JPG"/>
          <p:cNvPicPr>
            <a:picLocks noChangeAspect="1" noChangeArrowheads="1"/>
          </p:cNvPicPr>
          <p:nvPr/>
        </p:nvPicPr>
        <p:blipFill>
          <a:blip r:embed="rId2" cstate="screen"/>
          <a:srcRect/>
          <a:stretch>
            <a:fillRect/>
          </a:stretch>
        </p:blipFill>
        <p:spPr bwMode="auto">
          <a:xfrm>
            <a:off x="395536" y="476672"/>
            <a:ext cx="4903365" cy="5637473"/>
          </a:xfrm>
          <a:prstGeom prst="rect">
            <a:avLst/>
          </a:prstGeom>
          <a:noFill/>
        </p:spPr>
      </p:pic>
      <p:sp>
        <p:nvSpPr>
          <p:cNvPr id="3" name="CasellaDiTesto 2"/>
          <p:cNvSpPr txBox="1"/>
          <p:nvPr/>
        </p:nvSpPr>
        <p:spPr>
          <a:xfrm>
            <a:off x="5364088" y="4221088"/>
            <a:ext cx="3456384" cy="2585323"/>
          </a:xfrm>
          <a:prstGeom prst="rect">
            <a:avLst/>
          </a:prstGeom>
          <a:noFill/>
        </p:spPr>
        <p:txBody>
          <a:bodyPr wrap="square" rtlCol="0">
            <a:spAutoFit/>
          </a:bodyPr>
          <a:lstStyle/>
          <a:p>
            <a:r>
              <a:rPr lang="it-IT" dirty="0" smtClean="0"/>
              <a:t>Magnetometro </a:t>
            </a:r>
          </a:p>
          <a:p>
            <a:r>
              <a:rPr lang="it-IT" i="1" dirty="0" smtClean="0"/>
              <a:t>Legno di noce, vetro, ferro, ottone</a:t>
            </a:r>
          </a:p>
          <a:p>
            <a:r>
              <a:rPr lang="it-IT" i="1" dirty="0" smtClean="0"/>
              <a:t>Cassa: 611 x 175 x 115; h. 650</a:t>
            </a:r>
          </a:p>
          <a:p>
            <a:r>
              <a:rPr lang="it-IT" i="1" dirty="0" smtClean="0"/>
              <a:t>2/4 XIX secolo</a:t>
            </a:r>
          </a:p>
          <a:p>
            <a:endParaRPr lang="it-IT" i="1" dirty="0"/>
          </a:p>
          <a:p>
            <a:r>
              <a:rPr lang="it-IT" dirty="0" smtClean="0"/>
              <a:t>Per la misura delle variazione diurne della declinazione magnetica</a:t>
            </a:r>
          </a:p>
          <a:p>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User\Documenti\Strumenti antichi 10.12.2008\Caffi\Museo Caffi_Immagini\Comunicazione Firenze\17MM_2.JPG"/>
          <p:cNvPicPr>
            <a:picLocks noChangeAspect="1" noChangeArrowheads="1"/>
          </p:cNvPicPr>
          <p:nvPr/>
        </p:nvPicPr>
        <p:blipFill>
          <a:blip r:embed="rId2" cstate="screen"/>
          <a:srcRect/>
          <a:stretch>
            <a:fillRect/>
          </a:stretch>
        </p:blipFill>
        <p:spPr bwMode="auto">
          <a:xfrm>
            <a:off x="4338577" y="4005064"/>
            <a:ext cx="4697919" cy="2733948"/>
          </a:xfrm>
          <a:prstGeom prst="rect">
            <a:avLst/>
          </a:prstGeom>
          <a:noFill/>
        </p:spPr>
      </p:pic>
      <p:sp>
        <p:nvSpPr>
          <p:cNvPr id="3" name="CasellaDiTesto 2"/>
          <p:cNvSpPr txBox="1"/>
          <p:nvPr/>
        </p:nvSpPr>
        <p:spPr>
          <a:xfrm>
            <a:off x="4283968" y="1412776"/>
            <a:ext cx="4680520" cy="1200329"/>
          </a:xfrm>
          <a:prstGeom prst="rect">
            <a:avLst/>
          </a:prstGeom>
          <a:noFill/>
        </p:spPr>
        <p:txBody>
          <a:bodyPr wrap="square" rtlCol="0">
            <a:spAutoFit/>
          </a:bodyPr>
          <a:lstStyle/>
          <a:p>
            <a:r>
              <a:rPr lang="it-IT" dirty="0" smtClean="0"/>
              <a:t>Ballerino cinese che discende da una gradinata</a:t>
            </a:r>
          </a:p>
          <a:p>
            <a:r>
              <a:rPr lang="it-IT" i="1" dirty="0" smtClean="0"/>
              <a:t>Legno, carta </a:t>
            </a:r>
          </a:p>
          <a:p>
            <a:r>
              <a:rPr lang="it-IT" i="1" dirty="0" smtClean="0"/>
              <a:t>Scatola: 75 x 165, h. 110 </a:t>
            </a:r>
          </a:p>
          <a:p>
            <a:r>
              <a:rPr lang="it-IT" i="1" dirty="0" smtClean="0"/>
              <a:t>1/2 XIX secolo</a:t>
            </a:r>
            <a:endParaRPr lang="it-IT" i="1" dirty="0"/>
          </a:p>
        </p:txBody>
      </p:sp>
      <p:pic>
        <p:nvPicPr>
          <p:cNvPr id="4" name="Picture 2" descr="C:\Documents and Settings\User\Documenti\Strumenti antichi 10.12.2008\Caffi\Museo Caffi_Immagini\Comunicazione Firenze\17MM_3.JPG"/>
          <p:cNvPicPr>
            <a:picLocks noChangeAspect="1" noChangeArrowheads="1"/>
          </p:cNvPicPr>
          <p:nvPr/>
        </p:nvPicPr>
        <p:blipFill>
          <a:blip r:embed="rId3" cstate="screen"/>
          <a:srcRect/>
          <a:stretch>
            <a:fillRect/>
          </a:stretch>
        </p:blipFill>
        <p:spPr bwMode="auto">
          <a:xfrm>
            <a:off x="107504" y="188640"/>
            <a:ext cx="4032448" cy="393010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55576" y="908720"/>
            <a:ext cx="6900863" cy="5112568"/>
          </a:xfrm>
        </p:spPr>
        <p:txBody>
          <a:bodyPr>
            <a:noAutofit/>
          </a:bodyPr>
          <a:lstStyle/>
          <a:p>
            <a:pPr marL="358775" indent="-3175" eaLnBrk="1" hangingPunct="1">
              <a:spcBef>
                <a:spcPts val="0"/>
              </a:spcBef>
              <a:buFont typeface="Arial" panose="020B0604020202020204" pitchFamily="34" charset="0"/>
              <a:buNone/>
              <a:tabLst>
                <a:tab pos="355600" algn="l"/>
              </a:tabLst>
            </a:pPr>
            <a:r>
              <a:rPr lang="it-IT" sz="2400" dirty="0" smtClean="0"/>
              <a:t>Questa disciplina, infatti, già presente nei programmi della scuola nel secolo precedente, subì un profondo rinnovamento sotto l’impulso illuminista che pervadeva in quel periodo storico alcuni degli insegnanti, illustri scienziati dell’epoca, fra i quali, in particolare, Lorenzo Mascheroni.</a:t>
            </a:r>
          </a:p>
          <a:p>
            <a:pPr marL="360000" indent="0">
              <a:spcBef>
                <a:spcPts val="0"/>
              </a:spcBef>
              <a:buNone/>
            </a:pPr>
            <a:endParaRPr lang="it-IT" sz="2400" dirty="0" smtClean="0"/>
          </a:p>
          <a:p>
            <a:pPr marL="360000" indent="0">
              <a:spcBef>
                <a:spcPts val="0"/>
              </a:spcBef>
              <a:buNone/>
            </a:pPr>
            <a:r>
              <a:rPr lang="it-IT" sz="2400" dirty="0" smtClean="0"/>
              <a:t>“</a:t>
            </a:r>
            <a:r>
              <a:rPr lang="it-IT" sz="2400" i="1" dirty="0" smtClean="0"/>
              <a:t>Non </a:t>
            </a:r>
            <a:r>
              <a:rPr lang="it-IT" sz="2400" i="1" dirty="0"/>
              <a:t>si lascerà discorrere agli scolari sopra una materia, se non previa una quantità sufficiente di idee nate dai fatti, che sono in ogni cosa il fondamento delle nostre cognizioni”</a:t>
            </a:r>
            <a:r>
              <a:rPr lang="it-IT" sz="2400" dirty="0"/>
              <a:t>; così recitano le “Regole” del Collegio Mariano approvate il 16 gennaio 1784, nell’intento di stimolare ragionamenti sulla base </a:t>
            </a:r>
            <a:r>
              <a:rPr lang="it-IT" sz="2400" dirty="0" smtClean="0"/>
              <a:t>dell’esperienza.</a:t>
            </a:r>
          </a:p>
        </p:txBody>
      </p:sp>
    </p:spTree>
    <p:extLst>
      <p:ext uri="{BB962C8B-B14F-4D97-AF65-F5344CB8AC3E}">
        <p14:creationId xmlns:p14="http://schemas.microsoft.com/office/powerpoint/2010/main" val="1886851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352936" y="260648"/>
            <a:ext cx="4042792" cy="1143000"/>
          </a:xfrm>
        </p:spPr>
        <p:txBody>
          <a:bodyPr>
            <a:normAutofit/>
          </a:bodyPr>
          <a:lstStyle/>
          <a:p>
            <a:pPr algn="l" eaLnBrk="1" hangingPunct="1"/>
            <a:r>
              <a:rPr lang="it-IT" sz="2800" b="1" dirty="0" smtClean="0">
                <a:latin typeface="+mn-lt"/>
              </a:rPr>
              <a:t>Prima dotazione di apparecchiature</a:t>
            </a:r>
          </a:p>
        </p:txBody>
      </p:sp>
      <p:sp>
        <p:nvSpPr>
          <p:cNvPr id="3" name="Segnaposto contenuto 2"/>
          <p:cNvSpPr>
            <a:spLocks noGrp="1"/>
          </p:cNvSpPr>
          <p:nvPr>
            <p:ph idx="1"/>
          </p:nvPr>
        </p:nvSpPr>
        <p:spPr>
          <a:xfrm>
            <a:off x="107504" y="1916832"/>
            <a:ext cx="4183960" cy="4680520"/>
          </a:xfrm>
        </p:spPr>
        <p:txBody>
          <a:bodyPr>
            <a:normAutofit lnSpcReduction="10000"/>
          </a:bodyPr>
          <a:lstStyle/>
          <a:p>
            <a:pPr marL="355600" indent="-355600" eaLnBrk="1" hangingPunct="1">
              <a:lnSpc>
                <a:spcPct val="90000"/>
              </a:lnSpc>
              <a:buFont typeface="Arial" panose="020B0604020202020204" pitchFamily="34" charset="0"/>
              <a:buNone/>
              <a:tabLst>
                <a:tab pos="355600" algn="l"/>
              </a:tabLst>
            </a:pPr>
            <a:r>
              <a:rPr lang="it-IT" sz="2400" dirty="0" smtClean="0"/>
              <a:t>     Nel 1783 la Misericordia Maggiore acquistò la </a:t>
            </a:r>
            <a:r>
              <a:rPr lang="it-IT" sz="2400" b="1" dirty="0" smtClean="0"/>
              <a:t>Macchina Planetaria</a:t>
            </a:r>
            <a:r>
              <a:rPr lang="it-IT" sz="2400" dirty="0" smtClean="0"/>
              <a:t>, grande modello del Sistema Solare costruito dallo scienziato </a:t>
            </a:r>
            <a:r>
              <a:rPr lang="it-IT" sz="2400" b="1" dirty="0" smtClean="0"/>
              <a:t>Giovanni </a:t>
            </a:r>
            <a:r>
              <a:rPr lang="it-IT" sz="2400" b="1" dirty="0" err="1" smtClean="0"/>
              <a:t>Albrici</a:t>
            </a:r>
            <a:r>
              <a:rPr lang="it-IT" sz="2400" b="1" dirty="0" smtClean="0"/>
              <a:t> (1743-1816) </a:t>
            </a:r>
            <a:r>
              <a:rPr lang="it-IT" sz="2400" dirty="0" smtClean="0"/>
              <a:t>e destinato ad un uso prettamente didattico. E proprio Giovanni </a:t>
            </a:r>
            <a:r>
              <a:rPr lang="it-IT" sz="2400" dirty="0" err="1" smtClean="0"/>
              <a:t>Albrici</a:t>
            </a:r>
            <a:r>
              <a:rPr lang="it-IT" sz="2400" dirty="0" smtClean="0"/>
              <a:t> fu assunto l’anno successivo per ricoprire la carica di “macchinista e custode”, carica che l’</a:t>
            </a:r>
            <a:r>
              <a:rPr lang="it-IT" sz="2400" dirty="0" err="1" smtClean="0"/>
              <a:t>Albrici</a:t>
            </a:r>
            <a:r>
              <a:rPr lang="it-IT" sz="2400" dirty="0" smtClean="0"/>
              <a:t> conservò fino al 1814. </a:t>
            </a:r>
          </a:p>
        </p:txBody>
      </p:sp>
      <p:pic>
        <p:nvPicPr>
          <p:cNvPr id="5" name="Picture 4" descr="figura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88912"/>
            <a:ext cx="4441825" cy="666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73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5004048" y="5563730"/>
            <a:ext cx="3712468" cy="1143000"/>
          </a:xfrm>
        </p:spPr>
        <p:txBody>
          <a:bodyPr>
            <a:normAutofit/>
          </a:bodyPr>
          <a:lstStyle/>
          <a:p>
            <a:pPr algn="l" eaLnBrk="1" hangingPunct="1"/>
            <a:r>
              <a:rPr lang="it-IT" sz="2400" dirty="0" smtClean="0">
                <a:latin typeface="+mn-lt"/>
              </a:rPr>
              <a:t>Meridiana </a:t>
            </a:r>
            <a:br>
              <a:rPr lang="it-IT" sz="2400" dirty="0" smtClean="0">
                <a:latin typeface="+mn-lt"/>
              </a:rPr>
            </a:br>
            <a:r>
              <a:rPr lang="it-IT" sz="2400" dirty="0" smtClean="0">
                <a:latin typeface="+mn-lt"/>
              </a:rPr>
              <a:t>di Giovanni </a:t>
            </a:r>
            <a:r>
              <a:rPr lang="it-IT" sz="2400" dirty="0" err="1" smtClean="0">
                <a:latin typeface="+mn-lt"/>
              </a:rPr>
              <a:t>Albrici</a:t>
            </a:r>
            <a:endParaRPr lang="it-IT" sz="2400" dirty="0" smtClean="0">
              <a:latin typeface="+mn-lt"/>
            </a:endParaRPr>
          </a:p>
        </p:txBody>
      </p:sp>
      <p:pic>
        <p:nvPicPr>
          <p:cNvPr id="16387" name="Picture 2" descr="G:\FISICA_SITO\Astronomia\meridia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60032" y="563105"/>
            <a:ext cx="4000500" cy="5000625"/>
          </a:xfrm>
        </p:spPr>
      </p:pic>
      <p:pic>
        <p:nvPicPr>
          <p:cNvPr id="4" name="Picture 4" descr="figura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63105"/>
            <a:ext cx="3334966" cy="5007238"/>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755576" y="5751417"/>
            <a:ext cx="3456384" cy="830997"/>
          </a:xfrm>
          <a:prstGeom prst="rect">
            <a:avLst/>
          </a:prstGeom>
          <a:noFill/>
        </p:spPr>
        <p:txBody>
          <a:bodyPr wrap="square" rtlCol="0">
            <a:spAutoFit/>
          </a:bodyPr>
          <a:lstStyle/>
          <a:p>
            <a:r>
              <a:rPr lang="it-IT" sz="2400" dirty="0" smtClean="0"/>
              <a:t>Macchina planetaria </a:t>
            </a:r>
          </a:p>
          <a:p>
            <a:r>
              <a:rPr lang="it-IT" sz="2400" dirty="0"/>
              <a:t>d</a:t>
            </a:r>
            <a:r>
              <a:rPr lang="it-IT" sz="2400" dirty="0" smtClean="0"/>
              <a:t>i Giovanni </a:t>
            </a:r>
            <a:r>
              <a:rPr lang="it-IT" sz="2400" dirty="0" err="1"/>
              <a:t>A</a:t>
            </a:r>
            <a:r>
              <a:rPr lang="it-IT" sz="2400" dirty="0" err="1" smtClean="0"/>
              <a:t>lbrici</a:t>
            </a:r>
            <a:endParaRPr lang="it-IT" sz="2400" dirty="0"/>
          </a:p>
        </p:txBody>
      </p:sp>
    </p:spTree>
    <p:extLst>
      <p:ext uri="{BB962C8B-B14F-4D97-AF65-F5344CB8AC3E}">
        <p14:creationId xmlns:p14="http://schemas.microsoft.com/office/powerpoint/2010/main" val="35303252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1+#ppt_w/2"/>
                                          </p:val>
                                        </p:tav>
                                        <p:tav tm="100000">
                                          <p:val>
                                            <p:strVal val="#ppt_x"/>
                                          </p:val>
                                        </p:tav>
                                      </p:tavLst>
                                    </p:anim>
                                    <p:anim calcmode="lin" valueType="num">
                                      <p:cBhvr additive="base">
                                        <p:cTn id="8" dur="500" fill="hold"/>
                                        <p:tgtEl>
                                          <p:spTgt spid="163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410"/>
                                        </p:tgtEl>
                                        <p:attrNameLst>
                                          <p:attrName>style.visibility</p:attrName>
                                        </p:attrNameLst>
                                      </p:cBhvr>
                                      <p:to>
                                        <p:strVal val="visible"/>
                                      </p:to>
                                    </p:set>
                                    <p:animEffect transition="in" filter="fade">
                                      <p:cBhvr>
                                        <p:cTn id="13" dur="1000"/>
                                        <p:tgtEl>
                                          <p:spTgt spid="17410"/>
                                        </p:tgtEl>
                                      </p:cBhvr>
                                    </p:animEffect>
                                    <p:anim calcmode="lin" valueType="num">
                                      <p:cBhvr>
                                        <p:cTn id="14" dur="1000" fill="hold"/>
                                        <p:tgtEl>
                                          <p:spTgt spid="17410"/>
                                        </p:tgtEl>
                                        <p:attrNameLst>
                                          <p:attrName>ppt_x</p:attrName>
                                        </p:attrNameLst>
                                      </p:cBhvr>
                                      <p:tavLst>
                                        <p:tav tm="0">
                                          <p:val>
                                            <p:strVal val="#ppt_x"/>
                                          </p:val>
                                        </p:tav>
                                        <p:tav tm="100000">
                                          <p:val>
                                            <p:strVal val="#ppt_x"/>
                                          </p:val>
                                        </p:tav>
                                      </p:tavLst>
                                    </p:anim>
                                    <p:anim calcmode="lin" valueType="num">
                                      <p:cBhvr>
                                        <p:cTn id="15"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88640"/>
            <a:ext cx="7836363" cy="5877272"/>
          </a:xfrm>
          <a:prstGeom prst="rect">
            <a:avLst/>
          </a:prstGeom>
        </p:spPr>
      </p:pic>
      <p:sp>
        <p:nvSpPr>
          <p:cNvPr id="3" name="CasellaDiTesto 2"/>
          <p:cNvSpPr txBox="1"/>
          <p:nvPr/>
        </p:nvSpPr>
        <p:spPr>
          <a:xfrm>
            <a:off x="611560" y="6309320"/>
            <a:ext cx="7836363" cy="369332"/>
          </a:xfrm>
          <a:prstGeom prst="rect">
            <a:avLst/>
          </a:prstGeom>
          <a:noFill/>
        </p:spPr>
        <p:txBody>
          <a:bodyPr wrap="square" rtlCol="0">
            <a:spAutoFit/>
          </a:bodyPr>
          <a:lstStyle/>
          <a:p>
            <a:r>
              <a:rPr lang="it-IT" dirty="0" smtClean="0"/>
              <a:t>Il Gabinetto di Fisica del Liceo Paolo </a:t>
            </a:r>
            <a:r>
              <a:rPr lang="it-IT" dirty="0" err="1"/>
              <a:t>S</a:t>
            </a:r>
            <a:r>
              <a:rPr lang="it-IT" dirty="0" err="1" smtClean="0"/>
              <a:t>arpi</a:t>
            </a:r>
            <a:endParaRPr lang="it-IT" dirty="0"/>
          </a:p>
        </p:txBody>
      </p:sp>
    </p:spTree>
    <p:extLst>
      <p:ext uri="{BB962C8B-B14F-4D97-AF65-F5344CB8AC3E}">
        <p14:creationId xmlns:p14="http://schemas.microsoft.com/office/powerpoint/2010/main" val="3419296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61241" y="1111049"/>
            <a:ext cx="6858000" cy="1241822"/>
          </a:xfrm>
        </p:spPr>
        <p:txBody>
          <a:bodyPr>
            <a:normAutofit/>
          </a:bodyPr>
          <a:lstStyle/>
          <a:p>
            <a:pPr>
              <a:lnSpc>
                <a:spcPct val="100000"/>
              </a:lnSpc>
            </a:pPr>
            <a:r>
              <a:rPr lang="it-IT" sz="1500" b="1" dirty="0"/>
              <a:t>Progetto del Museo di Scienze Naturali Enrico Caffi</a:t>
            </a:r>
          </a:p>
          <a:p>
            <a:pPr>
              <a:lnSpc>
                <a:spcPct val="100000"/>
              </a:lnSpc>
            </a:pPr>
            <a:endParaRPr lang="it-IT" sz="1500" dirty="0"/>
          </a:p>
        </p:txBody>
      </p:sp>
      <p:sp>
        <p:nvSpPr>
          <p:cNvPr id="4" name="CasellaDiTesto 3"/>
          <p:cNvSpPr txBox="1"/>
          <p:nvPr/>
        </p:nvSpPr>
        <p:spPr>
          <a:xfrm>
            <a:off x="620938" y="4069491"/>
            <a:ext cx="8050237" cy="1546577"/>
          </a:xfrm>
          <a:prstGeom prst="rect">
            <a:avLst/>
          </a:prstGeom>
          <a:noFill/>
          <a:ln>
            <a:noFill/>
          </a:ln>
        </p:spPr>
        <p:txBody>
          <a:bodyPr wrap="square" rtlCol="0">
            <a:spAutoFit/>
          </a:bodyPr>
          <a:lstStyle/>
          <a:p>
            <a:pPr algn="ctr" hangingPunct="0"/>
            <a:endParaRPr lang="it-IT" sz="1350" dirty="0"/>
          </a:p>
          <a:p>
            <a:pPr algn="ctr" hangingPunct="0">
              <a:lnSpc>
                <a:spcPct val="150000"/>
              </a:lnSpc>
            </a:pPr>
            <a:r>
              <a:rPr lang="it-IT" sz="1350" dirty="0"/>
              <a:t> </a:t>
            </a:r>
            <a:r>
              <a:rPr lang="it-IT" dirty="0"/>
              <a:t>la </a:t>
            </a:r>
            <a:r>
              <a:rPr lang="it-IT" i="1" dirty="0"/>
              <a:t>finalità</a:t>
            </a:r>
            <a:r>
              <a:rPr lang="it-IT" dirty="0"/>
              <a:t> del progetto è:</a:t>
            </a:r>
            <a:endParaRPr lang="it-IT" dirty="0"/>
          </a:p>
          <a:p>
            <a:pPr algn="ctr" hangingPunct="0">
              <a:lnSpc>
                <a:spcPct val="150000"/>
              </a:lnSpc>
            </a:pPr>
            <a:r>
              <a:rPr lang="it-IT" b="1" dirty="0"/>
              <a:t>valorizzare il contributo dell’insegnamento delle scienze sperimentali allo sviluppo della cultura scientifica bergamasca</a:t>
            </a:r>
            <a:r>
              <a:rPr lang="it-IT" b="1" dirty="0"/>
              <a:t> </a:t>
            </a:r>
          </a:p>
        </p:txBody>
      </p:sp>
      <p:sp>
        <p:nvSpPr>
          <p:cNvPr id="5" name="CasellaDiTesto 4"/>
          <p:cNvSpPr txBox="1"/>
          <p:nvPr/>
        </p:nvSpPr>
        <p:spPr>
          <a:xfrm>
            <a:off x="620938" y="2543644"/>
            <a:ext cx="8050237" cy="1338828"/>
          </a:xfrm>
          <a:prstGeom prst="rect">
            <a:avLst/>
          </a:prstGeom>
          <a:noFill/>
        </p:spPr>
        <p:txBody>
          <a:bodyPr wrap="square" rtlCol="0">
            <a:spAutoFit/>
          </a:bodyPr>
          <a:lstStyle/>
          <a:p>
            <a:r>
              <a:rPr lang="it-IT" sz="4050" b="1" dirty="0">
                <a:solidFill>
                  <a:srgbClr val="70AD47">
                    <a:lumMod val="75000"/>
                  </a:srgbClr>
                </a:solidFill>
                <a:latin typeface="Calibri Light"/>
                <a:ea typeface="+mj-ea"/>
                <a:cs typeface="+mj-cs"/>
              </a:rPr>
              <a:t>La didattica ottocentesca delle </a:t>
            </a:r>
            <a:r>
              <a:rPr lang="it-IT" sz="4050" b="1" dirty="0">
                <a:solidFill>
                  <a:srgbClr val="70AD47">
                    <a:lumMod val="75000"/>
                  </a:srgbClr>
                </a:solidFill>
                <a:latin typeface="Calibri Light"/>
                <a:ea typeface="+mj-ea"/>
                <a:cs typeface="+mj-cs"/>
              </a:rPr>
              <a:t>scienze: </a:t>
            </a:r>
            <a:r>
              <a:rPr lang="it-IT" sz="4050" b="1" dirty="0">
                <a:solidFill>
                  <a:srgbClr val="70AD47">
                    <a:lumMod val="75000"/>
                  </a:srgbClr>
                </a:solidFill>
                <a:latin typeface="Calibri Light"/>
                <a:ea typeface="+mj-ea"/>
                <a:cs typeface="+mj-cs"/>
              </a:rPr>
              <a:t>fondamento della cultura scientifica</a:t>
            </a:r>
            <a:endParaRPr lang="it-IT" sz="1350" dirty="0"/>
          </a:p>
        </p:txBody>
      </p:sp>
    </p:spTree>
    <p:extLst>
      <p:ext uri="{BB962C8B-B14F-4D97-AF65-F5344CB8AC3E}">
        <p14:creationId xmlns:p14="http://schemas.microsoft.com/office/powerpoint/2010/main" val="666647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11480" y="2090436"/>
            <a:ext cx="8451166" cy="2585323"/>
          </a:xfrm>
          <a:prstGeom prst="rect">
            <a:avLst/>
          </a:prstGeom>
          <a:solidFill>
            <a:schemeClr val="bg1"/>
          </a:solidFill>
          <a:ln>
            <a:noFill/>
          </a:ln>
        </p:spPr>
        <p:txBody>
          <a:bodyPr wrap="square" rtlCol="0">
            <a:spAutoFit/>
          </a:bodyPr>
          <a:lstStyle/>
          <a:p>
            <a:pPr marL="214313" indent="-214313">
              <a:buFont typeface="Arial" panose="020B0604020202020204" pitchFamily="34" charset="0"/>
              <a:buChar char="•"/>
            </a:pPr>
            <a:r>
              <a:rPr lang="it-IT" b="1" dirty="0"/>
              <a:t>schedatura</a:t>
            </a:r>
            <a:r>
              <a:rPr lang="it-IT" dirty="0"/>
              <a:t> </a:t>
            </a:r>
            <a:r>
              <a:rPr lang="it-IT" dirty="0"/>
              <a:t>completa e catalogazione scientifica di tutti gli strumenti di Fisica conservati presso il Museo Caffi;</a:t>
            </a:r>
          </a:p>
          <a:p>
            <a:pPr marL="214313" indent="-214313">
              <a:buFont typeface="Arial" panose="020B0604020202020204" pitchFamily="34" charset="0"/>
              <a:buChar char="•"/>
            </a:pPr>
            <a:endParaRPr lang="it-IT" b="1" dirty="0"/>
          </a:p>
          <a:p>
            <a:pPr marL="214313" indent="-214313">
              <a:buFont typeface="Arial" panose="020B0604020202020204" pitchFamily="34" charset="0"/>
              <a:buChar char="•"/>
            </a:pPr>
            <a:r>
              <a:rPr lang="it-IT" b="1" dirty="0"/>
              <a:t>pulitura</a:t>
            </a:r>
            <a:r>
              <a:rPr lang="it-IT" dirty="0"/>
              <a:t> </a:t>
            </a:r>
            <a:r>
              <a:rPr lang="it-IT" dirty="0"/>
              <a:t>della maggior parte degli strumenti che risultano ancora oggi integri e in buono stato di conservazione;</a:t>
            </a:r>
          </a:p>
          <a:p>
            <a:pPr marL="214313" indent="-214313">
              <a:buFont typeface="Arial" panose="020B0604020202020204" pitchFamily="34" charset="0"/>
              <a:buChar char="•"/>
            </a:pPr>
            <a:endParaRPr lang="it-IT" b="1" dirty="0"/>
          </a:p>
          <a:p>
            <a:pPr marL="214313" indent="-214313">
              <a:buFont typeface="Arial" panose="020B0604020202020204" pitchFamily="34" charset="0"/>
              <a:buChar char="•"/>
            </a:pPr>
            <a:r>
              <a:rPr lang="it-IT" b="1" dirty="0"/>
              <a:t>restauro</a:t>
            </a:r>
            <a:r>
              <a:rPr lang="it-IT" dirty="0"/>
              <a:t> </a:t>
            </a:r>
            <a:r>
              <a:rPr lang="it-IT" dirty="0"/>
              <a:t>di alcuni strumenti particolarmente significativi;</a:t>
            </a:r>
          </a:p>
          <a:p>
            <a:pPr marL="214313" indent="-214313">
              <a:buFont typeface="Arial" panose="020B0604020202020204" pitchFamily="34" charset="0"/>
              <a:buChar char="•"/>
            </a:pPr>
            <a:endParaRPr lang="it-IT" b="1" dirty="0"/>
          </a:p>
          <a:p>
            <a:pPr marL="214313" indent="-214313">
              <a:buFont typeface="Arial" panose="020B0604020202020204" pitchFamily="34" charset="0"/>
              <a:buChar char="•"/>
            </a:pPr>
            <a:r>
              <a:rPr lang="it-IT" b="1" dirty="0"/>
              <a:t>fotografia</a:t>
            </a:r>
            <a:r>
              <a:rPr lang="it-IT" dirty="0"/>
              <a:t> </a:t>
            </a:r>
            <a:r>
              <a:rPr lang="it-IT" dirty="0"/>
              <a:t>di tutti gli </a:t>
            </a:r>
            <a:r>
              <a:rPr lang="it-IT" dirty="0"/>
              <a:t>strumenti</a:t>
            </a:r>
            <a:endParaRPr lang="it-IT" dirty="0"/>
          </a:p>
        </p:txBody>
      </p:sp>
      <p:sp>
        <p:nvSpPr>
          <p:cNvPr id="4" name="CasellaDiTesto 3"/>
          <p:cNvSpPr txBox="1"/>
          <p:nvPr/>
        </p:nvSpPr>
        <p:spPr>
          <a:xfrm>
            <a:off x="3049172" y="1124161"/>
            <a:ext cx="2753751" cy="415498"/>
          </a:xfrm>
          <a:prstGeom prst="rect">
            <a:avLst/>
          </a:prstGeom>
          <a:solidFill>
            <a:schemeClr val="bg1"/>
          </a:solidFill>
        </p:spPr>
        <p:txBody>
          <a:bodyPr wrap="square" rtlCol="0">
            <a:spAutoFit/>
          </a:bodyPr>
          <a:lstStyle/>
          <a:p>
            <a:pPr lvl="0" algn="ctr" hangingPunct="0"/>
            <a:r>
              <a:rPr lang="it-IT" sz="2100" dirty="0">
                <a:solidFill>
                  <a:prstClr val="black"/>
                </a:solidFill>
              </a:rPr>
              <a:t>Fasi del progetto</a:t>
            </a:r>
            <a:r>
              <a:rPr lang="it-IT" dirty="0">
                <a:solidFill>
                  <a:prstClr val="black"/>
                </a:solidFill>
              </a:rPr>
              <a:t>:</a:t>
            </a:r>
            <a:endParaRPr lang="it-IT" dirty="0">
              <a:solidFill>
                <a:prstClr val="black"/>
              </a:solidFill>
            </a:endParaRPr>
          </a:p>
        </p:txBody>
      </p:sp>
      <p:sp>
        <p:nvSpPr>
          <p:cNvPr id="5" name="Freccia in giù 4"/>
          <p:cNvSpPr/>
          <p:nvPr/>
        </p:nvSpPr>
        <p:spPr>
          <a:xfrm>
            <a:off x="3943350" y="5109666"/>
            <a:ext cx="965395" cy="640667"/>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2302340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TotalTime>
  <Words>1301</Words>
  <Application>Microsoft Office PowerPoint</Application>
  <PresentationFormat>Presentazione su schermo (4:3)</PresentationFormat>
  <Paragraphs>180</Paragraphs>
  <Slides>34</Slides>
  <Notes>10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34</vt:i4>
      </vt:variant>
    </vt:vector>
  </HeadingPairs>
  <TitlesOfParts>
    <vt:vector size="38" baseType="lpstr">
      <vt:lpstr>Arial</vt:lpstr>
      <vt:lpstr>Calibri</vt:lpstr>
      <vt:lpstr>Calibri Light</vt:lpstr>
      <vt:lpstr>Tema di Office</vt:lpstr>
      <vt:lpstr>Presentazione standard di PowerPoint</vt:lpstr>
      <vt:lpstr>Presentazione standard di PowerPoint</vt:lpstr>
      <vt:lpstr>Lorenzo Mascheroni</vt:lpstr>
      <vt:lpstr>Presentazione standard di PowerPoint</vt:lpstr>
      <vt:lpstr>Prima dotazione di apparecchiature</vt:lpstr>
      <vt:lpstr>Meridiana  di Giovanni Albrici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Gli strumenti elettromagnetici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USER</cp:lastModifiedBy>
  <cp:revision>70</cp:revision>
  <dcterms:created xsi:type="dcterms:W3CDTF">2014-08-28T14:31:14Z</dcterms:created>
  <dcterms:modified xsi:type="dcterms:W3CDTF">2015-02-05T16:22:51Z</dcterms:modified>
</cp:coreProperties>
</file>